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2192000" cy="6858000"/>
  <p:notesSz cx="6858000" cy="9144000"/>
  <p:defaultTextStyle>
    <a:lvl1pPr>
      <a:defRPr>
        <a:latin typeface="等线"/>
        <a:ea typeface="等线"/>
        <a:cs typeface="等线"/>
        <a:sym typeface="等线"/>
      </a:defRPr>
    </a:lvl1pPr>
    <a:lvl2pPr indent="457200">
      <a:defRPr>
        <a:latin typeface="等线"/>
        <a:ea typeface="等线"/>
        <a:cs typeface="等线"/>
        <a:sym typeface="等线"/>
      </a:defRPr>
    </a:lvl2pPr>
    <a:lvl3pPr indent="914400">
      <a:defRPr>
        <a:latin typeface="等线"/>
        <a:ea typeface="等线"/>
        <a:cs typeface="等线"/>
        <a:sym typeface="等线"/>
      </a:defRPr>
    </a:lvl3pPr>
    <a:lvl4pPr indent="1371600">
      <a:defRPr>
        <a:latin typeface="等线"/>
        <a:ea typeface="等线"/>
        <a:cs typeface="等线"/>
        <a:sym typeface="等线"/>
      </a:defRPr>
    </a:lvl4pPr>
    <a:lvl5pPr indent="1828800">
      <a:defRPr>
        <a:latin typeface="等线"/>
        <a:ea typeface="等线"/>
        <a:cs typeface="等线"/>
        <a:sym typeface="等线"/>
      </a:defRPr>
    </a:lvl5pPr>
    <a:lvl6pPr indent="2286000">
      <a:defRPr>
        <a:latin typeface="等线"/>
        <a:ea typeface="等线"/>
        <a:cs typeface="等线"/>
        <a:sym typeface="等线"/>
      </a:defRPr>
    </a:lvl6pPr>
    <a:lvl7pPr indent="2743200">
      <a:defRPr>
        <a:latin typeface="等线"/>
        <a:ea typeface="等线"/>
        <a:cs typeface="等线"/>
        <a:sym typeface="等线"/>
      </a:defRPr>
    </a:lvl7pPr>
    <a:lvl8pPr indent="3200400">
      <a:defRPr>
        <a:latin typeface="等线"/>
        <a:ea typeface="等线"/>
        <a:cs typeface="等线"/>
        <a:sym typeface="等线"/>
      </a:defRPr>
    </a:lvl8pPr>
    <a:lvl9pPr indent="3657600">
      <a:defRPr>
        <a:latin typeface="等线"/>
        <a:ea typeface="等线"/>
        <a:cs typeface="等线"/>
        <a:sym typeface="等线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472C4"/>
          </a:solidFill>
        </a:fill>
      </a:tcStyle>
    </a:firstCol>
    <a:lastRow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472C4"/>
          </a:solidFill>
        </a:fill>
      </a:tcStyle>
    </a:lastRow>
    <a:firstRow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472C4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Col>
    <a:lastRow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lastRow>
    <a:firstRow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72C4"/>
          </a:solidFill>
        </a:fill>
      </a:tcStyle>
    </a:firstCol>
    <a:lastRow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72C4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0" y="1660524"/>
            <a:ext cx="12192000" cy="3536951"/>
            <a:chOff x="0" y="0"/>
            <a:chExt cx="12192000" cy="3536950"/>
          </a:xfrm>
        </p:grpSpPr>
        <p:pic>
          <p:nvPicPr>
            <p:cNvPr id="6" name="image1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192000" cy="3536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Shape 7"/>
            <p:cNvSpPr/>
            <p:nvPr/>
          </p:nvSpPr>
          <p:spPr>
            <a:xfrm>
              <a:off x="901699" y="-1"/>
              <a:ext cx="1752601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50000"/>
                </a:lnSpc>
              </a:lvl1pPr>
            </a:lstStyle>
            <a:p>
              <a:pPr lvl="0"/>
              <a:r>
                <a:t>作者信息：</a:t>
              </a:r>
            </a:p>
          </p:txBody>
        </p:sp>
      </p:grpSp>
      <p:sp>
        <p:nvSpPr>
          <p:cNvPr id="9" name="Shape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标题幻灯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3"/>
          <p:cNvGrpSpPr/>
          <p:nvPr/>
        </p:nvGrpSpPr>
        <p:grpSpPr>
          <a:xfrm>
            <a:off x="0" y="1660524"/>
            <a:ext cx="12192000" cy="3536951"/>
            <a:chOff x="0" y="0"/>
            <a:chExt cx="12192000" cy="3536950"/>
          </a:xfrm>
        </p:grpSpPr>
        <p:pic>
          <p:nvPicPr>
            <p:cNvPr id="11" name="image1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192000" cy="35369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" name="Shape 12"/>
            <p:cNvSpPr/>
            <p:nvPr/>
          </p:nvSpPr>
          <p:spPr>
            <a:xfrm>
              <a:off x="901699" y="-1"/>
              <a:ext cx="1752601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50000"/>
                </a:lnSpc>
              </a:lvl1pPr>
            </a:lstStyle>
            <a:p>
              <a:pPr lvl="0"/>
              <a:r>
                <a:t>作者信息：</a:t>
              </a:r>
            </a:p>
          </p:txBody>
        </p:sp>
      </p:grpSp>
      <p:sp>
        <p:nvSpPr>
          <p:cNvPr id="14" name="Shape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单击此处编辑母版标题样式</a:t>
            </a:r>
          </a:p>
        </p:txBody>
      </p:sp>
      <p:sp>
        <p:nvSpPr>
          <p:cNvPr id="17" name="Shape 1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编辑母版文本样式</a:t>
            </a:r>
            <a:endParaRPr sz="2800"/>
          </a:p>
          <a:p>
            <a:pPr lvl="1">
              <a:defRPr sz="1800"/>
            </a:pPr>
            <a:r>
              <a:rPr sz="2800"/>
              <a:t>第二级</a:t>
            </a:r>
            <a:endParaRPr sz="2800"/>
          </a:p>
          <a:p>
            <a:pPr lvl="2">
              <a:defRPr sz="1800"/>
            </a:pPr>
            <a:r>
              <a:rPr sz="2800"/>
              <a:t>第三级</a:t>
            </a:r>
            <a:endParaRPr sz="2800"/>
          </a:p>
          <a:p>
            <a:pPr lvl="3">
              <a:defRPr sz="1800"/>
            </a:pPr>
            <a:r>
              <a:rPr sz="2800"/>
              <a:t>第四级</a:t>
            </a:r>
            <a:endParaRPr sz="2800"/>
          </a:p>
          <a:p>
            <a:pPr lvl="4">
              <a:defRPr sz="1800"/>
            </a:pPr>
            <a:r>
              <a:rPr sz="2800"/>
              <a:t>第五级</a:t>
            </a:r>
          </a:p>
        </p:txBody>
      </p:sp>
      <p:sp>
        <p:nvSpPr>
          <p:cNvPr id="18" name="Shape 1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0" y="0"/>
            <a:ext cx="1270" cy="1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lvl="0">
              <a:defRPr sz="1800"/>
            </a:pPr>
            <a:r>
              <a:rPr sz="4400"/>
              <a:t>单击此处编辑母版标题样式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0" y="0"/>
            <a:ext cx="1270" cy="1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lvl="0">
              <a:defRPr sz="1800"/>
            </a:pPr>
            <a:r>
              <a:rPr sz="2800"/>
              <a:t>编辑母版文本样式</a:t>
            </a:r>
            <a:endParaRPr sz="2800"/>
          </a:p>
          <a:p>
            <a:pPr lvl="1">
              <a:defRPr sz="1800"/>
            </a:pPr>
            <a:r>
              <a:rPr sz="2800"/>
              <a:t>第二级</a:t>
            </a:r>
            <a:endParaRPr sz="2800"/>
          </a:p>
          <a:p>
            <a:pPr lvl="2">
              <a:defRPr sz="1800"/>
            </a:pPr>
            <a:r>
              <a:rPr sz="2800"/>
              <a:t>第三级</a:t>
            </a:r>
            <a:endParaRPr sz="2800"/>
          </a:p>
          <a:p>
            <a:pPr lvl="3">
              <a:defRPr sz="1800"/>
            </a:pPr>
            <a:r>
              <a:rPr sz="2800"/>
              <a:t>第四级</a:t>
            </a:r>
            <a:endParaRPr sz="2800"/>
          </a:p>
          <a:p>
            <a:pPr lvl="4">
              <a:defRPr sz="1800"/>
            </a:pPr>
            <a:r>
              <a:rPr sz="2800"/>
              <a:t>第五级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0" y="0"/>
            <a:ext cx="1270" cy="6502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</p:sldLayoutIdLst>
  <p:transition spd="med" advClick="1"/>
  <p:txStyles>
    <p:titleStyle>
      <a:lvl1pPr>
        <a:lnSpc>
          <a:spcPct val="90000"/>
        </a:lnSpc>
        <a:defRPr sz="4400">
          <a:latin typeface="等线 Light"/>
          <a:ea typeface="等线 Light"/>
          <a:cs typeface="等线 Light"/>
          <a:sym typeface="等线 Light"/>
        </a:defRPr>
      </a:lvl1pPr>
      <a:lvl2pPr>
        <a:lnSpc>
          <a:spcPct val="90000"/>
        </a:lnSpc>
        <a:defRPr sz="4400">
          <a:latin typeface="等线 Light"/>
          <a:ea typeface="等线 Light"/>
          <a:cs typeface="等线 Light"/>
          <a:sym typeface="等线 Light"/>
        </a:defRPr>
      </a:lvl2pPr>
      <a:lvl3pPr>
        <a:lnSpc>
          <a:spcPct val="90000"/>
        </a:lnSpc>
        <a:defRPr sz="4400">
          <a:latin typeface="等线 Light"/>
          <a:ea typeface="等线 Light"/>
          <a:cs typeface="等线 Light"/>
          <a:sym typeface="等线 Light"/>
        </a:defRPr>
      </a:lvl3pPr>
      <a:lvl4pPr>
        <a:lnSpc>
          <a:spcPct val="90000"/>
        </a:lnSpc>
        <a:defRPr sz="4400">
          <a:latin typeface="等线 Light"/>
          <a:ea typeface="等线 Light"/>
          <a:cs typeface="等线 Light"/>
          <a:sym typeface="等线 Light"/>
        </a:defRPr>
      </a:lvl4pPr>
      <a:lvl5pPr>
        <a:lnSpc>
          <a:spcPct val="90000"/>
        </a:lnSpc>
        <a:defRPr sz="4400">
          <a:latin typeface="等线 Light"/>
          <a:ea typeface="等线 Light"/>
          <a:cs typeface="等线 Light"/>
          <a:sym typeface="等线 Light"/>
        </a:defRPr>
      </a:lvl5pPr>
      <a:lvl6pPr>
        <a:lnSpc>
          <a:spcPct val="90000"/>
        </a:lnSpc>
        <a:defRPr sz="4400">
          <a:latin typeface="等线 Light"/>
          <a:ea typeface="等线 Light"/>
          <a:cs typeface="等线 Light"/>
          <a:sym typeface="等线 Light"/>
        </a:defRPr>
      </a:lvl6pPr>
      <a:lvl7pPr>
        <a:lnSpc>
          <a:spcPct val="90000"/>
        </a:lnSpc>
        <a:defRPr sz="4400">
          <a:latin typeface="等线 Light"/>
          <a:ea typeface="等线 Light"/>
          <a:cs typeface="等线 Light"/>
          <a:sym typeface="等线 Light"/>
        </a:defRPr>
      </a:lvl7pPr>
      <a:lvl8pPr>
        <a:lnSpc>
          <a:spcPct val="90000"/>
        </a:lnSpc>
        <a:defRPr sz="4400">
          <a:latin typeface="等线 Light"/>
          <a:ea typeface="等线 Light"/>
          <a:cs typeface="等线 Light"/>
          <a:sym typeface="等线 Light"/>
        </a:defRPr>
      </a:lvl8pPr>
      <a:lvl9pPr>
        <a:lnSpc>
          <a:spcPct val="90000"/>
        </a:lnSpc>
        <a:defRPr sz="4400"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indent="-228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等线"/>
          <a:ea typeface="等线"/>
          <a:cs typeface="等线"/>
          <a:sym typeface="等线"/>
        </a:defRPr>
      </a:lvl1pPr>
      <a:lvl2pPr marL="723900" indent="-2667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等线"/>
          <a:ea typeface="等线"/>
          <a:cs typeface="等线"/>
          <a:sym typeface="等线"/>
        </a:defRPr>
      </a:lvl2pPr>
      <a:lvl3pPr marL="1234439" indent="-320039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等线"/>
          <a:ea typeface="等线"/>
          <a:cs typeface="等线"/>
          <a:sym typeface="等线"/>
        </a:defRPr>
      </a:lvl3pPr>
      <a:lvl4pPr marL="17272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等线"/>
          <a:ea typeface="等线"/>
          <a:cs typeface="等线"/>
          <a:sym typeface="等线"/>
        </a:defRPr>
      </a:lvl4pPr>
      <a:lvl5pPr marL="21844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等线"/>
          <a:ea typeface="等线"/>
          <a:cs typeface="等线"/>
          <a:sym typeface="等线"/>
        </a:defRPr>
      </a:lvl5pPr>
      <a:lvl6pPr marL="26416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等线"/>
          <a:ea typeface="等线"/>
          <a:cs typeface="等线"/>
          <a:sym typeface="等线"/>
        </a:defRPr>
      </a:lvl6pPr>
      <a:lvl7pPr marL="30988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等线"/>
          <a:ea typeface="等线"/>
          <a:cs typeface="等线"/>
          <a:sym typeface="等线"/>
        </a:defRPr>
      </a:lvl7pPr>
      <a:lvl8pPr marL="35560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等线"/>
          <a:ea typeface="等线"/>
          <a:cs typeface="等线"/>
          <a:sym typeface="等线"/>
        </a:defRPr>
      </a:lvl8pPr>
      <a:lvl9pPr marL="40132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等线"/>
          <a:ea typeface="等线"/>
          <a:cs typeface="等线"/>
          <a:sym typeface="等线"/>
        </a:defRPr>
      </a:lvl9pPr>
    </p:bodyStyle>
    <p:otherStyle>
      <a:lvl1pPr>
        <a:defRPr>
          <a:solidFill>
            <a:schemeClr val="tx1"/>
          </a:solidFill>
          <a:latin typeface="+mn-lt"/>
          <a:ea typeface="+mn-ea"/>
          <a:cs typeface="+mn-cs"/>
          <a:sym typeface="等线"/>
        </a:defRPr>
      </a:lvl1pPr>
      <a:lvl2pPr indent="457200">
        <a:defRPr>
          <a:solidFill>
            <a:schemeClr val="tx1"/>
          </a:solidFill>
          <a:latin typeface="+mn-lt"/>
          <a:ea typeface="+mn-ea"/>
          <a:cs typeface="+mn-cs"/>
          <a:sym typeface="等线"/>
        </a:defRPr>
      </a:lvl2pPr>
      <a:lvl3pPr indent="914400">
        <a:defRPr>
          <a:solidFill>
            <a:schemeClr val="tx1"/>
          </a:solidFill>
          <a:latin typeface="+mn-lt"/>
          <a:ea typeface="+mn-ea"/>
          <a:cs typeface="+mn-cs"/>
          <a:sym typeface="等线"/>
        </a:defRPr>
      </a:lvl3pPr>
      <a:lvl4pPr indent="1371600">
        <a:defRPr>
          <a:solidFill>
            <a:schemeClr val="tx1"/>
          </a:solidFill>
          <a:latin typeface="+mn-lt"/>
          <a:ea typeface="+mn-ea"/>
          <a:cs typeface="+mn-cs"/>
          <a:sym typeface="等线"/>
        </a:defRPr>
      </a:lvl4pPr>
      <a:lvl5pPr indent="1828800">
        <a:defRPr>
          <a:solidFill>
            <a:schemeClr val="tx1"/>
          </a:solidFill>
          <a:latin typeface="+mn-lt"/>
          <a:ea typeface="+mn-ea"/>
          <a:cs typeface="+mn-cs"/>
          <a:sym typeface="等线"/>
        </a:defRPr>
      </a:lvl5pPr>
      <a:lvl6pPr indent="2286000">
        <a:defRPr>
          <a:solidFill>
            <a:schemeClr val="tx1"/>
          </a:solidFill>
          <a:latin typeface="+mn-lt"/>
          <a:ea typeface="+mn-ea"/>
          <a:cs typeface="+mn-cs"/>
          <a:sym typeface="等线"/>
        </a:defRPr>
      </a:lvl6pPr>
      <a:lvl7pPr indent="2743200">
        <a:defRPr>
          <a:solidFill>
            <a:schemeClr val="tx1"/>
          </a:solidFill>
          <a:latin typeface="+mn-lt"/>
          <a:ea typeface="+mn-ea"/>
          <a:cs typeface="+mn-cs"/>
          <a:sym typeface="等线"/>
        </a:defRPr>
      </a:lvl7pPr>
      <a:lvl8pPr indent="3200400">
        <a:defRPr>
          <a:solidFill>
            <a:schemeClr val="tx1"/>
          </a:solidFill>
          <a:latin typeface="+mn-lt"/>
          <a:ea typeface="+mn-ea"/>
          <a:cs typeface="+mn-cs"/>
          <a:sym typeface="等线"/>
        </a:defRPr>
      </a:lvl8pPr>
      <a:lvl9pPr indent="3657600">
        <a:defRPr>
          <a:solidFill>
            <a:schemeClr val="tx1"/>
          </a:solidFill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1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9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10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8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1.g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2.png" descr="图片包含 天空&#10;&#10;已生成极高可信度的说明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Shape 25"/>
          <p:cNvSpPr/>
          <p:nvPr/>
        </p:nvSpPr>
        <p:spPr>
          <a:xfrm>
            <a:off x="3181504" y="987091"/>
            <a:ext cx="5809463" cy="5978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9600">
                <a:solidFill>
                  <a:srgbClr val="FFFFFF"/>
                </a:solidFill>
                <a:effectLst>
                  <a:outerShdw sx="100000" sy="100000" kx="0" ky="0" algn="b" rotWithShape="0" blurRad="38100" dist="38100" dir="2700000">
                    <a:srgbClr val="000000">
                      <a:alpha val="43137"/>
                    </a:srgbClr>
                  </a:outerShdw>
                </a:effectLst>
                <a:latin typeface="Kristen ITC"/>
                <a:ea typeface="Kristen ITC"/>
                <a:cs typeface="Kristen ITC"/>
                <a:sym typeface="Kristen ITC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9600">
                <a:solidFill>
                  <a:srgbClr val="FFFFFF"/>
                </a:solidFill>
                <a:effectLst>
                  <a:outerShdw sx="100000" sy="100000" kx="0" ky="0" algn="b" rotWithShape="0" blurRad="38100" dist="38100" dir="2700000">
                    <a:srgbClr val="000000">
                      <a:alpha val="43137"/>
                    </a:srgbClr>
                  </a:outerShdw>
                </a:effectLst>
              </a:rPr>
              <a:t>Harry Porter’s Maze</a:t>
            </a:r>
          </a:p>
        </p:txBody>
      </p:sp>
      <p:pic>
        <p:nvPicPr>
          <p:cNvPr id="26" name="image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58364" y="1628775"/>
            <a:ext cx="2362201" cy="52292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0" advTm="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roup 364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60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63" name="Group 363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61" name="Shape 361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62" name="Shape 362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365" name="Shape 365"/>
          <p:cNvSpPr/>
          <p:nvPr/>
        </p:nvSpPr>
        <p:spPr>
          <a:xfrm>
            <a:off x="1035626" y="446727"/>
            <a:ext cx="4023005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显示文字</a:t>
            </a:r>
          </a:p>
        </p:txBody>
      </p:sp>
      <p:sp>
        <p:nvSpPr>
          <p:cNvPr id="366" name="Shape 366"/>
          <p:cNvSpPr/>
          <p:nvPr/>
        </p:nvSpPr>
        <p:spPr>
          <a:xfrm>
            <a:off x="1651852" y="1010712"/>
            <a:ext cx="5931706" cy="6123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>
              <a:lnSpc>
                <a:spcPct val="120000"/>
              </a:lnSpc>
            </a:pPr>
            <a:r>
              <a:t>现代文本渲染：</a:t>
            </a:r>
            <a:r>
              <a:t>FreeType</a:t>
            </a:r>
          </a:p>
          <a:p>
            <a:pPr lvl="0">
              <a:lnSpc>
                <a:spcPct val="120000"/>
              </a:lnSpc>
            </a:pPr>
            <a:r>
              <a:t>1</a:t>
            </a:r>
            <a:r>
              <a:t>、添加</a:t>
            </a:r>
            <a:r>
              <a:t>FreeType</a:t>
            </a:r>
            <a:r>
              <a:t>字体库。</a:t>
            </a:r>
            <a:r>
              <a:t>FreeType</a:t>
            </a:r>
            <a:r>
              <a:t>能够用于加载字体并将它们渲染到位图，以及提供多种字体相关的操作的软件开发库。</a:t>
            </a:r>
          </a:p>
          <a:p>
            <a:pPr lvl="0">
              <a:lnSpc>
                <a:spcPct val="120000"/>
              </a:lnSpc>
            </a:pPr>
            <a:r>
              <a:t>2</a:t>
            </a:r>
            <a:r>
              <a:t>、</a:t>
            </a:r>
            <a:r>
              <a:t> FreeType</a:t>
            </a:r>
            <a:r>
              <a:t>：</a:t>
            </a:r>
            <a:r>
              <a:t>TrueType</a:t>
            </a:r>
            <a:r>
              <a:t>字体</a:t>
            </a:r>
            <a:r>
              <a:t>-&gt;</a:t>
            </a:r>
            <a:r>
              <a:t>位图、度量值</a:t>
            </a:r>
            <a:r>
              <a:t>-&gt;</a:t>
            </a:r>
            <a:r>
              <a:t>纹理</a:t>
            </a:r>
          </a:p>
          <a:p>
            <a:pPr lvl="0">
              <a:lnSpc>
                <a:spcPct val="120000"/>
              </a:lnSpc>
            </a:pPr>
            <a:r>
              <a:t>提前将生成的纹理数据储存起来，在渲染时再调用，节省时间，避免在每一帧重新渲染字符。</a:t>
            </a:r>
          </a:p>
          <a:p>
            <a:pPr lvl="0">
              <a:lnSpc>
                <a:spcPct val="120000"/>
              </a:lnSpc>
            </a:pPr>
            <a:r>
              <a:t>3</a:t>
            </a:r>
            <a:r>
              <a:t>、字形纹理的特别之处。纹理的每一字节对应纹理颜色的红色分量。着色器处理，用采样纹理的</a:t>
            </a:r>
            <a:r>
              <a:t>r</a:t>
            </a:r>
            <a:r>
              <a:t>分量作为</a:t>
            </a:r>
            <a:r>
              <a:t>alpha</a:t>
            </a:r>
            <a:r>
              <a:t>值，通过变换，最终使得字形背景颜色是透明的。</a:t>
            </a:r>
          </a:p>
          <a:p>
            <a:pPr lvl="0">
              <a:lnSpc>
                <a:spcPct val="120000"/>
              </a:lnSpc>
            </a:pPr>
            <a:r>
              <a:t>对于投影矩阵，将使用一个正射投影矩阵。对于文本渲染，不需要透视，使用正射投影同样允许我们在屏幕坐标系中设定所有的顶点坐标。</a:t>
            </a:r>
          </a:p>
          <a:p>
            <a:pPr lvl="0">
              <a:lnSpc>
                <a:spcPct val="120000"/>
              </a:lnSpc>
            </a:pPr>
            <a:r>
              <a:t>创建一个</a:t>
            </a:r>
            <a:r>
              <a:t>VBO</a:t>
            </a:r>
            <a:r>
              <a:t>和</a:t>
            </a:r>
            <a:r>
              <a:t>VAO</a:t>
            </a:r>
            <a:r>
              <a:t>用来渲染四边形。渲染字符时，动态生成字符对应的四边形的维度，动态更新</a:t>
            </a:r>
            <a:r>
              <a:t>VBO</a:t>
            </a:r>
            <a:r>
              <a:t>所管理内存的内容。</a:t>
            </a:r>
          </a:p>
        </p:txBody>
      </p:sp>
      <p:pic>
        <p:nvPicPr>
          <p:cNvPr id="367" name="image7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35403" y="1010713"/>
            <a:ext cx="3721101" cy="23558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0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roup 373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69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72" name="Group 372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70" name="Shape 370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71" name="Shape 371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374" name="Shape 374"/>
          <p:cNvSpPr/>
          <p:nvPr/>
        </p:nvSpPr>
        <p:spPr>
          <a:xfrm>
            <a:off x="1035626" y="446727"/>
            <a:ext cx="4023005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复杂光照</a:t>
            </a:r>
          </a:p>
        </p:txBody>
      </p:sp>
      <p:sp>
        <p:nvSpPr>
          <p:cNvPr id="375" name="Shape 375"/>
          <p:cNvSpPr/>
          <p:nvPr/>
        </p:nvSpPr>
        <p:spPr>
          <a:xfrm>
            <a:off x="1958009" y="1171276"/>
            <a:ext cx="7643191" cy="2200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>
              <a:lnSpc>
                <a:spcPct val="120000"/>
              </a:lnSpc>
            </a:pPr>
            <a:r>
              <a:rPr sz="2000"/>
              <a:t>基础光照：</a:t>
            </a:r>
            <a:r>
              <a:t>Blinn-Phong</a:t>
            </a:r>
            <a:r>
              <a:t>光照模型。</a:t>
            </a:r>
            <a:r>
              <a:rPr sz="2000"/>
              <a:t>环境反射光照，漫反射光照，镜面反射光照。</a:t>
            </a:r>
            <a:endParaRPr sz="2000"/>
          </a:p>
          <a:p>
            <a:pPr lvl="0">
              <a:lnSpc>
                <a:spcPct val="120000"/>
              </a:lnSpc>
            </a:pPr>
            <a:r>
              <a:rPr sz="2000"/>
              <a:t>多种光源：平行光，点光源。</a:t>
            </a:r>
            <a:endParaRPr sz="2000"/>
          </a:p>
          <a:p>
            <a:pPr lvl="0">
              <a:lnSpc>
                <a:spcPct val="120000"/>
              </a:lnSpc>
            </a:pPr>
            <a:r>
              <a:rPr sz="2000"/>
              <a:t>复杂光照：</a:t>
            </a:r>
            <a:r>
              <a:rPr sz="2000"/>
              <a:t>Gamma</a:t>
            </a:r>
            <a:r>
              <a:rPr sz="2000"/>
              <a:t>矫正，法线贴图。</a:t>
            </a:r>
            <a:endParaRPr sz="2000"/>
          </a:p>
        </p:txBody>
      </p:sp>
      <p:pic>
        <p:nvPicPr>
          <p:cNvPr id="376" name="image8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58008" y="2969396"/>
            <a:ext cx="3410127" cy="34418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0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7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roup 382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78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81" name="Group 381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79" name="Shape 379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80" name="Shape 380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383" name="Shape 383"/>
          <p:cNvSpPr/>
          <p:nvPr/>
        </p:nvSpPr>
        <p:spPr>
          <a:xfrm>
            <a:off x="1035626" y="446727"/>
            <a:ext cx="4023005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模板测试</a:t>
            </a:r>
          </a:p>
        </p:txBody>
      </p:sp>
      <p:pic>
        <p:nvPicPr>
          <p:cNvPr id="384" name="stencil_tmp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3400" y="1015880"/>
            <a:ext cx="8585200" cy="48262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0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8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roup 390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86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89" name="Group 389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87" name="Shape 387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88" name="Shape 388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391" name="Shape 391"/>
          <p:cNvSpPr/>
          <p:nvPr/>
        </p:nvSpPr>
        <p:spPr>
          <a:xfrm>
            <a:off x="1035626" y="446727"/>
            <a:ext cx="4023005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抗锯齿</a:t>
            </a:r>
          </a:p>
        </p:txBody>
      </p:sp>
      <p:sp>
        <p:nvSpPr>
          <p:cNvPr id="392" name="Shape 392"/>
          <p:cNvSpPr/>
          <p:nvPr/>
        </p:nvSpPr>
        <p:spPr>
          <a:xfrm>
            <a:off x="2125456" y="1686733"/>
            <a:ext cx="2962688" cy="418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>
              <a:lnSpc>
                <a:spcPct val="150000"/>
              </a:lnSpc>
            </a:pPr>
            <a:r>
              <a:t>使用离屏MSAA</a:t>
            </a:r>
            <a:r>
              <a:t>：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创建多重采样纹理附件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创建</a:t>
            </a:r>
            <a:r>
              <a:t>多重采样渲染缓冲对象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渲染到多重采样帧缓冲</a:t>
            </a:r>
          </a:p>
          <a:p>
            <a:pPr lvl="0">
              <a:lnSpc>
                <a:spcPct val="150000"/>
              </a:lnSpc>
            </a:pPr>
            <a:r>
              <a:t>后期处理：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对场景纹理施加双边滤波的核滤镜</a:t>
            </a:r>
          </a:p>
        </p:txBody>
      </p:sp>
      <p:sp>
        <p:nvSpPr>
          <p:cNvPr id="393" name="Shape 393"/>
          <p:cNvSpPr/>
          <p:nvPr/>
        </p:nvSpPr>
        <p:spPr>
          <a:xfrm rot="20766099">
            <a:off x="1667621" y="1295559"/>
            <a:ext cx="570566" cy="363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3547" y="0"/>
                </a:lnTo>
                <a:cubicBezTo>
                  <a:pt x="19279" y="8093"/>
                  <a:pt x="17535" y="6040"/>
                  <a:pt x="21600" y="10961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394" name="without_bilateral_filtering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97225" y="3485854"/>
            <a:ext cx="5584158" cy="3139179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with_bilateral_filtering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95304" y="189707"/>
            <a:ext cx="5588001" cy="31413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0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nodeType="afterEffect" presetClass="entr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nodeType="afterEffect" presetClass="entr" presetSubtype="0" presetID="10" grpId="3" fill="hold">
                                  <p:stCondLst>
                                    <p:cond delay="723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1" grpId="1"/>
      <p:bldP build="whole" bldLvl="1" animBg="1" rev="0" advAuto="0" spid="392" grpId="2"/>
      <p:bldP build="whole" bldLvl="1" animBg="1" rev="0" advAuto="0" spid="393" grpId="3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1" name="Group 401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97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400" name="Group 400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98" name="Shape 398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99" name="Shape 399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402" name="Shape 402"/>
          <p:cNvSpPr/>
          <p:nvPr/>
        </p:nvSpPr>
        <p:spPr>
          <a:xfrm>
            <a:off x="1035626" y="446727"/>
            <a:ext cx="4023005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布料模拟</a:t>
            </a:r>
          </a:p>
        </p:txBody>
      </p:sp>
      <p:pic>
        <p:nvPicPr>
          <p:cNvPr id="403" name="cloth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3400" y="1015880"/>
            <a:ext cx="8585200" cy="48262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/>
          <p:nvPr/>
        </p:nvSpPr>
        <p:spPr>
          <a:xfrm flipH="1">
            <a:off x="3478529" y="0"/>
            <a:ext cx="1082041" cy="6858001"/>
          </a:xfrm>
          <a:prstGeom prst="line">
            <a:avLst/>
          </a:prstGeom>
          <a:ln w="12700">
            <a:solidFill>
              <a:srgbClr val="262626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06" name="Shape 406"/>
          <p:cNvSpPr/>
          <p:nvPr/>
        </p:nvSpPr>
        <p:spPr>
          <a:xfrm rot="10800000">
            <a:off x="419099" y="1862038"/>
            <a:ext cx="4508501" cy="3657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1100"/>
                </a:moveTo>
                <a:lnTo>
                  <a:pt x="17949" y="0"/>
                </a:lnTo>
                <a:lnTo>
                  <a:pt x="21600" y="21600"/>
                </a:lnTo>
                <a:lnTo>
                  <a:pt x="0" y="11100"/>
                </a:ln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07" name="Shape 407"/>
          <p:cNvSpPr/>
          <p:nvPr/>
        </p:nvSpPr>
        <p:spPr>
          <a:xfrm flipV="1">
            <a:off x="0" y="-1"/>
            <a:ext cx="4419601" cy="3260161"/>
          </a:xfrm>
          <a:prstGeom prst="line">
            <a:avLst/>
          </a:prstGeom>
          <a:ln w="12700">
            <a:solidFill>
              <a:srgbClr val="404040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08" name="Shape 408"/>
          <p:cNvSpPr/>
          <p:nvPr/>
        </p:nvSpPr>
        <p:spPr>
          <a:xfrm>
            <a:off x="0" y="3584223"/>
            <a:ext cx="3327401" cy="3273778"/>
          </a:xfrm>
          <a:prstGeom prst="line">
            <a:avLst/>
          </a:prstGeom>
          <a:ln w="12700">
            <a:solidFill>
              <a:srgbClr val="767171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09" name="Shape 409"/>
          <p:cNvSpPr/>
          <p:nvPr/>
        </p:nvSpPr>
        <p:spPr>
          <a:xfrm>
            <a:off x="6164793" y="2505669"/>
            <a:ext cx="3936035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5400">
                <a:solidFill>
                  <a:srgbClr val="3B3838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400">
                <a:solidFill>
                  <a:srgbClr val="3B3838"/>
                </a:solidFill>
              </a:rPr>
              <a:t>成品展示</a:t>
            </a:r>
          </a:p>
        </p:txBody>
      </p:sp>
      <p:sp>
        <p:nvSpPr>
          <p:cNvPr id="410" name="Shape 410"/>
          <p:cNvSpPr/>
          <p:nvPr/>
        </p:nvSpPr>
        <p:spPr>
          <a:xfrm rot="10800000">
            <a:off x="10100827" y="3968033"/>
            <a:ext cx="1959264" cy="47197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16993"/>
                </a:lnTo>
                <a:lnTo>
                  <a:pt x="12436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767171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A2B9E2"/>
                </a:solidFill>
              </a:defRPr>
            </a:pPr>
          </a:p>
        </p:txBody>
      </p:sp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32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nodeType="afterEffect" presetClass="entr" presetSubtype="8" presetID="22" grpId="2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25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nodeType="afterEffect" presetClass="entr" presetSubtype="1" presetID="22" grpId="3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6" dur="25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nodeType="afterEffect" presetClass="entr" presetSubtype="4" presetID="22" grpId="4" fill="hold">
                                  <p:stCondLst>
                                    <p:cond delay="7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20" dur="25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nodeType="afterEffect" presetClass="entr" presetSubtype="0" presetID="10" grpId="5" fill="hold">
                                  <p:stCondLst>
                                    <p:cond delay="7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4"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8" grpId="4"/>
      <p:bldP build="whole" bldLvl="1" animBg="1" rev="0" advAuto="0" spid="405" grpId="3"/>
      <p:bldP build="whole" bldLvl="1" animBg="1" rev="0" advAuto="0" spid="406" grpId="1"/>
      <p:bldP build="whole" bldLvl="1" animBg="1" rev="0" advAuto="0" spid="407" grpId="2"/>
      <p:bldP build="whole" bldLvl="1" animBg="1" rev="0" advAuto="0" spid="410" grpId="5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 flipH="1">
            <a:off x="3105171" y="-130951"/>
            <a:ext cx="225543" cy="511000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9" name="Shape 29"/>
          <p:cNvSpPr/>
          <p:nvPr/>
        </p:nvSpPr>
        <p:spPr>
          <a:xfrm>
            <a:off x="3416127" y="-166806"/>
            <a:ext cx="663461" cy="770689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0" name="Shape 30"/>
          <p:cNvSpPr/>
          <p:nvPr/>
        </p:nvSpPr>
        <p:spPr>
          <a:xfrm>
            <a:off x="3836577" y="-191545"/>
            <a:ext cx="212560" cy="767683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1" name="Shape 31"/>
          <p:cNvSpPr/>
          <p:nvPr/>
        </p:nvSpPr>
        <p:spPr>
          <a:xfrm flipH="1">
            <a:off x="4095815" y="-130952"/>
            <a:ext cx="344907" cy="78094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2" name="Shape 32"/>
          <p:cNvSpPr/>
          <p:nvPr/>
        </p:nvSpPr>
        <p:spPr>
          <a:xfrm flipH="1">
            <a:off x="4033932" y="560933"/>
            <a:ext cx="103823" cy="1038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3" name="Shape 33"/>
          <p:cNvSpPr/>
          <p:nvPr/>
        </p:nvSpPr>
        <p:spPr>
          <a:xfrm>
            <a:off x="3115891" y="390770"/>
            <a:ext cx="933246" cy="258780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4" name="Shape 34"/>
          <p:cNvSpPr/>
          <p:nvPr/>
        </p:nvSpPr>
        <p:spPr>
          <a:xfrm flipV="1">
            <a:off x="2536874" y="392206"/>
            <a:ext cx="557951" cy="48108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5" name="Shape 35"/>
          <p:cNvSpPr/>
          <p:nvPr/>
        </p:nvSpPr>
        <p:spPr>
          <a:xfrm flipH="1" flipV="1">
            <a:off x="2976106" y="0"/>
            <a:ext cx="64730" cy="36932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6" name="Shape 36"/>
          <p:cNvSpPr/>
          <p:nvPr/>
        </p:nvSpPr>
        <p:spPr>
          <a:xfrm flipH="1">
            <a:off x="2174538" y="-1"/>
            <a:ext cx="111193" cy="247547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7" name="Shape 37"/>
          <p:cNvSpPr/>
          <p:nvPr/>
        </p:nvSpPr>
        <p:spPr>
          <a:xfrm>
            <a:off x="2463307" y="0"/>
            <a:ext cx="112223" cy="15257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" name="Shape 38"/>
          <p:cNvSpPr/>
          <p:nvPr/>
        </p:nvSpPr>
        <p:spPr>
          <a:xfrm>
            <a:off x="2628292" y="142023"/>
            <a:ext cx="432649" cy="284915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9" name="Shape 39"/>
          <p:cNvSpPr/>
          <p:nvPr/>
        </p:nvSpPr>
        <p:spPr>
          <a:xfrm flipH="1">
            <a:off x="2480558" y="194784"/>
            <a:ext cx="116077" cy="717564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0" name="Shape 40"/>
          <p:cNvSpPr/>
          <p:nvPr/>
        </p:nvSpPr>
        <p:spPr>
          <a:xfrm flipH="1">
            <a:off x="2628292" y="0"/>
            <a:ext cx="44215" cy="15257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1" name="Shape 41"/>
          <p:cNvSpPr/>
          <p:nvPr/>
        </p:nvSpPr>
        <p:spPr>
          <a:xfrm>
            <a:off x="4122549" y="649549"/>
            <a:ext cx="614246" cy="11520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2" name="Shape 42"/>
          <p:cNvSpPr/>
          <p:nvPr/>
        </p:nvSpPr>
        <p:spPr>
          <a:xfrm flipV="1">
            <a:off x="4552046" y="661068"/>
            <a:ext cx="226299" cy="709170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3" name="Shape 43"/>
          <p:cNvSpPr/>
          <p:nvPr/>
        </p:nvSpPr>
        <p:spPr>
          <a:xfrm flipH="1" flipV="1">
            <a:off x="4085842" y="664754"/>
            <a:ext cx="415502" cy="785768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4" name="Shape 44"/>
          <p:cNvSpPr/>
          <p:nvPr/>
        </p:nvSpPr>
        <p:spPr>
          <a:xfrm flipV="1">
            <a:off x="3642641" y="664755"/>
            <a:ext cx="443203" cy="453367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5" name="Shape 45"/>
          <p:cNvSpPr/>
          <p:nvPr/>
        </p:nvSpPr>
        <p:spPr>
          <a:xfrm flipH="1" flipV="1">
            <a:off x="3088640" y="414301"/>
            <a:ext cx="540152" cy="703820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6" name="Shape 46"/>
          <p:cNvSpPr/>
          <p:nvPr/>
        </p:nvSpPr>
        <p:spPr>
          <a:xfrm>
            <a:off x="3642642" y="1118120"/>
            <a:ext cx="831003" cy="29085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7" name="Shape 47"/>
          <p:cNvSpPr/>
          <p:nvPr/>
        </p:nvSpPr>
        <p:spPr>
          <a:xfrm flipH="1" flipV="1">
            <a:off x="2506939" y="910369"/>
            <a:ext cx="469169" cy="449759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8" name="Shape 48"/>
          <p:cNvSpPr/>
          <p:nvPr/>
        </p:nvSpPr>
        <p:spPr>
          <a:xfrm flipH="1">
            <a:off x="2936289" y="1118120"/>
            <a:ext cx="650952" cy="18005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9" name="Shape 49"/>
          <p:cNvSpPr/>
          <p:nvPr/>
        </p:nvSpPr>
        <p:spPr>
          <a:xfrm flipH="1">
            <a:off x="2950141" y="522569"/>
            <a:ext cx="110800" cy="761753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50" name="Shape 50"/>
          <p:cNvSpPr/>
          <p:nvPr/>
        </p:nvSpPr>
        <p:spPr>
          <a:xfrm flipH="1">
            <a:off x="4644320" y="634006"/>
            <a:ext cx="181787" cy="181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1" name="Shape 51"/>
          <p:cNvSpPr/>
          <p:nvPr/>
        </p:nvSpPr>
        <p:spPr>
          <a:xfrm flipH="1">
            <a:off x="4440721" y="1351137"/>
            <a:ext cx="130425" cy="1304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2" name="Shape 52"/>
          <p:cNvSpPr/>
          <p:nvPr/>
        </p:nvSpPr>
        <p:spPr>
          <a:xfrm flipH="1">
            <a:off x="2880086" y="1264102"/>
            <a:ext cx="112499" cy="112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3" name="Shape 53"/>
          <p:cNvSpPr/>
          <p:nvPr/>
        </p:nvSpPr>
        <p:spPr>
          <a:xfrm flipH="1">
            <a:off x="2448103" y="837932"/>
            <a:ext cx="103823" cy="1038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4" name="Shape 54"/>
          <p:cNvSpPr/>
          <p:nvPr/>
        </p:nvSpPr>
        <p:spPr>
          <a:xfrm flipH="1">
            <a:off x="3552709" y="1068418"/>
            <a:ext cx="126867" cy="126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5" name="Shape 55"/>
          <p:cNvSpPr/>
          <p:nvPr/>
        </p:nvSpPr>
        <p:spPr>
          <a:xfrm flipH="1">
            <a:off x="2960872" y="333774"/>
            <a:ext cx="181787" cy="181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6" name="Shape 56"/>
          <p:cNvSpPr/>
          <p:nvPr/>
        </p:nvSpPr>
        <p:spPr>
          <a:xfrm flipH="1" flipV="1">
            <a:off x="2936334" y="1376602"/>
            <a:ext cx="429307" cy="460567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57" name="Shape 57"/>
          <p:cNvSpPr/>
          <p:nvPr/>
        </p:nvSpPr>
        <p:spPr>
          <a:xfrm flipV="1">
            <a:off x="3379491" y="1195284"/>
            <a:ext cx="236652" cy="641885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58" name="Shape 58"/>
          <p:cNvSpPr/>
          <p:nvPr/>
        </p:nvSpPr>
        <p:spPr>
          <a:xfrm flipH="1">
            <a:off x="3365641" y="1416349"/>
            <a:ext cx="1075082" cy="420819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59" name="Shape 59"/>
          <p:cNvSpPr/>
          <p:nvPr/>
        </p:nvSpPr>
        <p:spPr>
          <a:xfrm flipH="1">
            <a:off x="2728540" y="1360126"/>
            <a:ext cx="168021" cy="90754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0" name="Shape 60"/>
          <p:cNvSpPr/>
          <p:nvPr/>
        </p:nvSpPr>
        <p:spPr>
          <a:xfrm flipH="1">
            <a:off x="2742389" y="1837168"/>
            <a:ext cx="554003" cy="458205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cxnSp>
        <p:nvCxnSpPr>
          <p:cNvPr id="61" name="Connector 61"/>
          <p:cNvCxnSpPr>
            <a:stCxn id="52" idx="0"/>
            <a:endCxn id="124" idx="0"/>
          </p:cNvCxnSpPr>
          <p:nvPr/>
        </p:nvCxnSpPr>
        <p:spPr>
          <a:xfrm flipH="1">
            <a:off x="2342000" y="1320351"/>
            <a:ext cx="594336" cy="13065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62" name="Connector 62"/>
          <p:cNvCxnSpPr>
            <a:stCxn id="53" idx="0"/>
            <a:endCxn id="124" idx="0"/>
          </p:cNvCxnSpPr>
          <p:nvPr/>
        </p:nvCxnSpPr>
        <p:spPr>
          <a:xfrm flipH="1">
            <a:off x="2342000" y="889843"/>
            <a:ext cx="158015" cy="561163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63" name="Shape 63"/>
          <p:cNvSpPr/>
          <p:nvPr/>
        </p:nvSpPr>
        <p:spPr>
          <a:xfrm flipH="1">
            <a:off x="2174538" y="182472"/>
            <a:ext cx="318455" cy="160048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4" name="Shape 64"/>
          <p:cNvSpPr/>
          <p:nvPr/>
        </p:nvSpPr>
        <p:spPr>
          <a:xfrm flipH="1" flipV="1">
            <a:off x="2174538" y="342520"/>
            <a:ext cx="288770" cy="510619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5" name="Shape 65"/>
          <p:cNvSpPr/>
          <p:nvPr/>
        </p:nvSpPr>
        <p:spPr>
          <a:xfrm flipH="1">
            <a:off x="2465389" y="1320353"/>
            <a:ext cx="414696" cy="51681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6" name="Shape 66"/>
          <p:cNvSpPr/>
          <p:nvPr/>
        </p:nvSpPr>
        <p:spPr>
          <a:xfrm flipH="1" flipV="1">
            <a:off x="2465390" y="1837168"/>
            <a:ext cx="249301" cy="41665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7" name="Shape 67"/>
          <p:cNvSpPr/>
          <p:nvPr/>
        </p:nvSpPr>
        <p:spPr>
          <a:xfrm flipH="1" flipV="1">
            <a:off x="2342001" y="1530581"/>
            <a:ext cx="123389" cy="306588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8" name="Shape 68"/>
          <p:cNvSpPr/>
          <p:nvPr/>
        </p:nvSpPr>
        <p:spPr>
          <a:xfrm flipH="1">
            <a:off x="3254840" y="1837168"/>
            <a:ext cx="83101" cy="76290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9" name="Shape 69"/>
          <p:cNvSpPr/>
          <p:nvPr/>
        </p:nvSpPr>
        <p:spPr>
          <a:xfrm>
            <a:off x="2742389" y="2323072"/>
            <a:ext cx="526302" cy="256227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0" name="Shape 70"/>
          <p:cNvSpPr/>
          <p:nvPr/>
        </p:nvSpPr>
        <p:spPr>
          <a:xfrm flipH="1">
            <a:off x="2217665" y="1837168"/>
            <a:ext cx="247725" cy="297887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1" name="Shape 71"/>
          <p:cNvSpPr/>
          <p:nvPr/>
        </p:nvSpPr>
        <p:spPr>
          <a:xfrm flipH="1" flipV="1">
            <a:off x="2174538" y="2184573"/>
            <a:ext cx="470805" cy="103105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2" name="Shape 72"/>
          <p:cNvSpPr/>
          <p:nvPr/>
        </p:nvSpPr>
        <p:spPr>
          <a:xfrm flipH="1">
            <a:off x="3214994" y="2542569"/>
            <a:ext cx="130425" cy="1304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3" name="Shape 73"/>
          <p:cNvSpPr/>
          <p:nvPr/>
        </p:nvSpPr>
        <p:spPr>
          <a:xfrm flipH="1">
            <a:off x="3279422" y="1746275"/>
            <a:ext cx="181787" cy="181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4" name="Shape 74"/>
          <p:cNvSpPr/>
          <p:nvPr/>
        </p:nvSpPr>
        <p:spPr>
          <a:xfrm flipH="1">
            <a:off x="2057344" y="2107547"/>
            <a:ext cx="187827" cy="187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5" name="Shape 75"/>
          <p:cNvSpPr/>
          <p:nvPr/>
        </p:nvSpPr>
        <p:spPr>
          <a:xfrm flipH="1">
            <a:off x="2645341" y="2196783"/>
            <a:ext cx="181787" cy="181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6" name="Shape 76"/>
          <p:cNvSpPr/>
          <p:nvPr/>
        </p:nvSpPr>
        <p:spPr>
          <a:xfrm>
            <a:off x="960487" y="-130951"/>
            <a:ext cx="225543" cy="511000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7" name="Shape 77"/>
          <p:cNvSpPr/>
          <p:nvPr/>
        </p:nvSpPr>
        <p:spPr>
          <a:xfrm flipH="1">
            <a:off x="211615" y="-166806"/>
            <a:ext cx="663461" cy="770689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8" name="Shape 78"/>
          <p:cNvSpPr/>
          <p:nvPr/>
        </p:nvSpPr>
        <p:spPr>
          <a:xfrm flipH="1">
            <a:off x="242065" y="-191545"/>
            <a:ext cx="212560" cy="767683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9" name="Shape 79"/>
          <p:cNvSpPr/>
          <p:nvPr/>
        </p:nvSpPr>
        <p:spPr>
          <a:xfrm>
            <a:off x="153449" y="560933"/>
            <a:ext cx="103823" cy="1038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0" name="Shape 80"/>
          <p:cNvSpPr/>
          <p:nvPr/>
        </p:nvSpPr>
        <p:spPr>
          <a:xfrm flipH="1">
            <a:off x="242065" y="390770"/>
            <a:ext cx="933246" cy="258780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1" name="Shape 81"/>
          <p:cNvSpPr/>
          <p:nvPr/>
        </p:nvSpPr>
        <p:spPr>
          <a:xfrm flipH="1" flipV="1">
            <a:off x="1196378" y="392206"/>
            <a:ext cx="557951" cy="48108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2" name="Shape 82"/>
          <p:cNvSpPr/>
          <p:nvPr/>
        </p:nvSpPr>
        <p:spPr>
          <a:xfrm flipV="1">
            <a:off x="1250366" y="0"/>
            <a:ext cx="48253" cy="36932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3" name="Shape 83"/>
          <p:cNvSpPr/>
          <p:nvPr/>
        </p:nvSpPr>
        <p:spPr>
          <a:xfrm>
            <a:off x="2055004" y="-1"/>
            <a:ext cx="61658" cy="247549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4" name="Shape 84"/>
          <p:cNvSpPr/>
          <p:nvPr/>
        </p:nvSpPr>
        <p:spPr>
          <a:xfrm flipH="1">
            <a:off x="1715672" y="0"/>
            <a:ext cx="94972" cy="15257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5" name="Shape 85"/>
          <p:cNvSpPr/>
          <p:nvPr/>
        </p:nvSpPr>
        <p:spPr>
          <a:xfrm flipH="1">
            <a:off x="1230262" y="142023"/>
            <a:ext cx="432650" cy="284915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6" name="Shape 86"/>
          <p:cNvSpPr/>
          <p:nvPr/>
        </p:nvSpPr>
        <p:spPr>
          <a:xfrm>
            <a:off x="1694568" y="194784"/>
            <a:ext cx="116077" cy="717564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7" name="Shape 87"/>
          <p:cNvSpPr/>
          <p:nvPr/>
        </p:nvSpPr>
        <p:spPr>
          <a:xfrm>
            <a:off x="1548811" y="0"/>
            <a:ext cx="114101" cy="15257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8" name="Shape 88"/>
          <p:cNvSpPr/>
          <p:nvPr/>
        </p:nvSpPr>
        <p:spPr>
          <a:xfrm flipV="1">
            <a:off x="-210141" y="664754"/>
            <a:ext cx="415502" cy="785768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9" name="Shape 89"/>
          <p:cNvSpPr/>
          <p:nvPr/>
        </p:nvSpPr>
        <p:spPr>
          <a:xfrm flipH="1" flipV="1">
            <a:off x="205359" y="664755"/>
            <a:ext cx="443202" cy="453367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90" name="Shape 90"/>
          <p:cNvSpPr/>
          <p:nvPr/>
        </p:nvSpPr>
        <p:spPr>
          <a:xfrm flipV="1">
            <a:off x="662411" y="414301"/>
            <a:ext cx="540152" cy="703820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91" name="Shape 91"/>
          <p:cNvSpPr/>
          <p:nvPr/>
        </p:nvSpPr>
        <p:spPr>
          <a:xfrm flipH="1">
            <a:off x="-182442" y="1118120"/>
            <a:ext cx="831003" cy="29085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92" name="Shape 92"/>
          <p:cNvSpPr/>
          <p:nvPr/>
        </p:nvSpPr>
        <p:spPr>
          <a:xfrm flipV="1">
            <a:off x="1315095" y="910369"/>
            <a:ext cx="469169" cy="449759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93" name="Shape 93"/>
          <p:cNvSpPr/>
          <p:nvPr/>
        </p:nvSpPr>
        <p:spPr>
          <a:xfrm>
            <a:off x="703960" y="1118120"/>
            <a:ext cx="650953" cy="18005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94" name="Shape 94"/>
          <p:cNvSpPr/>
          <p:nvPr/>
        </p:nvSpPr>
        <p:spPr>
          <a:xfrm>
            <a:off x="1230262" y="522569"/>
            <a:ext cx="110800" cy="761753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95" name="Shape 95"/>
          <p:cNvSpPr/>
          <p:nvPr/>
        </p:nvSpPr>
        <p:spPr>
          <a:xfrm>
            <a:off x="-279945" y="1351137"/>
            <a:ext cx="130425" cy="1304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6" name="Shape 96"/>
          <p:cNvSpPr/>
          <p:nvPr/>
        </p:nvSpPr>
        <p:spPr>
          <a:xfrm>
            <a:off x="1298618" y="1264102"/>
            <a:ext cx="112499" cy="112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7" name="Shape 97"/>
          <p:cNvSpPr/>
          <p:nvPr/>
        </p:nvSpPr>
        <p:spPr>
          <a:xfrm>
            <a:off x="1739276" y="837932"/>
            <a:ext cx="103823" cy="1038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8" name="Shape 98"/>
          <p:cNvSpPr/>
          <p:nvPr/>
        </p:nvSpPr>
        <p:spPr>
          <a:xfrm>
            <a:off x="611627" y="1068418"/>
            <a:ext cx="126867" cy="126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9" name="Shape 99"/>
          <p:cNvSpPr/>
          <p:nvPr/>
        </p:nvSpPr>
        <p:spPr>
          <a:xfrm>
            <a:off x="1616424" y="91579"/>
            <a:ext cx="137677" cy="1376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0" name="Shape 100"/>
          <p:cNvSpPr/>
          <p:nvPr/>
        </p:nvSpPr>
        <p:spPr>
          <a:xfrm>
            <a:off x="1148544" y="333774"/>
            <a:ext cx="181787" cy="181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1" name="Shape 101"/>
          <p:cNvSpPr/>
          <p:nvPr/>
        </p:nvSpPr>
        <p:spPr>
          <a:xfrm flipV="1">
            <a:off x="925561" y="1376602"/>
            <a:ext cx="429307" cy="460567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02" name="Shape 102"/>
          <p:cNvSpPr/>
          <p:nvPr/>
        </p:nvSpPr>
        <p:spPr>
          <a:xfrm flipH="1" flipV="1">
            <a:off x="675060" y="1195284"/>
            <a:ext cx="236652" cy="641885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03" name="Shape 103"/>
          <p:cNvSpPr/>
          <p:nvPr/>
        </p:nvSpPr>
        <p:spPr>
          <a:xfrm>
            <a:off x="-149520" y="1416349"/>
            <a:ext cx="1075082" cy="420819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04" name="Shape 104"/>
          <p:cNvSpPr/>
          <p:nvPr/>
        </p:nvSpPr>
        <p:spPr>
          <a:xfrm>
            <a:off x="-214733" y="1481561"/>
            <a:ext cx="586293" cy="70301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05" name="Shape 105"/>
          <p:cNvSpPr/>
          <p:nvPr/>
        </p:nvSpPr>
        <p:spPr>
          <a:xfrm flipH="1">
            <a:off x="429042" y="1837168"/>
            <a:ext cx="496520" cy="358020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06" name="Shape 106"/>
          <p:cNvSpPr/>
          <p:nvPr/>
        </p:nvSpPr>
        <p:spPr>
          <a:xfrm>
            <a:off x="1394642" y="1360126"/>
            <a:ext cx="168021" cy="90754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07" name="Shape 107"/>
          <p:cNvSpPr/>
          <p:nvPr/>
        </p:nvSpPr>
        <p:spPr>
          <a:xfrm>
            <a:off x="994810" y="1837168"/>
            <a:ext cx="554002" cy="458205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cxnSp>
        <p:nvCxnSpPr>
          <p:cNvPr id="108" name="Connector 108"/>
          <p:cNvCxnSpPr>
            <a:stCxn id="96" idx="0"/>
            <a:endCxn id="124" idx="0"/>
          </p:cNvCxnSpPr>
          <p:nvPr/>
        </p:nvCxnSpPr>
        <p:spPr>
          <a:xfrm>
            <a:off x="1354867" y="1320351"/>
            <a:ext cx="987134" cy="13065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09" name="Connector 109"/>
          <p:cNvCxnSpPr>
            <a:stCxn id="97" idx="0"/>
            <a:endCxn id="124" idx="0"/>
          </p:cNvCxnSpPr>
          <p:nvPr/>
        </p:nvCxnSpPr>
        <p:spPr>
          <a:xfrm>
            <a:off x="1791187" y="889843"/>
            <a:ext cx="550814" cy="561163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110" name="Shape 110"/>
          <p:cNvSpPr/>
          <p:nvPr/>
        </p:nvSpPr>
        <p:spPr>
          <a:xfrm>
            <a:off x="1754101" y="160417"/>
            <a:ext cx="362564" cy="18210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11" name="Shape 111"/>
          <p:cNvSpPr/>
          <p:nvPr/>
        </p:nvSpPr>
        <p:spPr>
          <a:xfrm flipV="1">
            <a:off x="1827895" y="342520"/>
            <a:ext cx="288770" cy="510619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12" name="Shape 112"/>
          <p:cNvSpPr/>
          <p:nvPr/>
        </p:nvSpPr>
        <p:spPr>
          <a:xfrm>
            <a:off x="1411118" y="1320353"/>
            <a:ext cx="414696" cy="51681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13" name="Shape 113"/>
          <p:cNvSpPr/>
          <p:nvPr/>
        </p:nvSpPr>
        <p:spPr>
          <a:xfrm flipV="1">
            <a:off x="1576512" y="1837168"/>
            <a:ext cx="249301" cy="41665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14" name="Shape 114"/>
          <p:cNvSpPr/>
          <p:nvPr/>
        </p:nvSpPr>
        <p:spPr>
          <a:xfrm>
            <a:off x="1825812" y="1837169"/>
            <a:ext cx="259040" cy="29788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15" name="Shape 115"/>
          <p:cNvSpPr/>
          <p:nvPr/>
        </p:nvSpPr>
        <p:spPr>
          <a:xfrm>
            <a:off x="1825812" y="1837168"/>
            <a:ext cx="96951" cy="762906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16" name="Shape 116"/>
          <p:cNvSpPr/>
          <p:nvPr/>
        </p:nvSpPr>
        <p:spPr>
          <a:xfrm>
            <a:off x="1590363" y="2350772"/>
            <a:ext cx="290852" cy="29085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17" name="Shape 117"/>
          <p:cNvSpPr/>
          <p:nvPr/>
        </p:nvSpPr>
        <p:spPr>
          <a:xfrm flipV="1">
            <a:off x="1908912" y="2295373"/>
            <a:ext cx="242346" cy="33240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18" name="Shape 118"/>
          <p:cNvSpPr/>
          <p:nvPr/>
        </p:nvSpPr>
        <p:spPr>
          <a:xfrm>
            <a:off x="340423" y="2179983"/>
            <a:ext cx="103823" cy="1038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9" name="Shape 119"/>
          <p:cNvSpPr/>
          <p:nvPr/>
        </p:nvSpPr>
        <p:spPr>
          <a:xfrm>
            <a:off x="1464074" y="2196783"/>
            <a:ext cx="181787" cy="181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0" name="Shape 120"/>
          <p:cNvSpPr/>
          <p:nvPr/>
        </p:nvSpPr>
        <p:spPr>
          <a:xfrm>
            <a:off x="1851815" y="2564599"/>
            <a:ext cx="112499" cy="112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1" name="Shape 121"/>
          <p:cNvSpPr/>
          <p:nvPr/>
        </p:nvSpPr>
        <p:spPr>
          <a:xfrm flipH="1">
            <a:off x="862430" y="1770308"/>
            <a:ext cx="159155" cy="1591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2" name="Shape 122"/>
          <p:cNvSpPr/>
          <p:nvPr/>
        </p:nvSpPr>
        <p:spPr>
          <a:xfrm flipH="1">
            <a:off x="2055003" y="224540"/>
            <a:ext cx="181787" cy="1817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3" name="Shape 123"/>
          <p:cNvSpPr/>
          <p:nvPr/>
        </p:nvSpPr>
        <p:spPr>
          <a:xfrm flipH="1">
            <a:off x="2516620" y="91659"/>
            <a:ext cx="155887" cy="1558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4" name="Shape 124"/>
          <p:cNvSpPr/>
          <p:nvPr/>
        </p:nvSpPr>
        <p:spPr>
          <a:xfrm flipH="1">
            <a:off x="2262423" y="1371428"/>
            <a:ext cx="159155" cy="1591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5" name="Shape 125"/>
          <p:cNvSpPr/>
          <p:nvPr/>
        </p:nvSpPr>
        <p:spPr>
          <a:xfrm flipV="1">
            <a:off x="1843098" y="1507273"/>
            <a:ext cx="442633" cy="337533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26" name="Shape 126"/>
          <p:cNvSpPr/>
          <p:nvPr/>
        </p:nvSpPr>
        <p:spPr>
          <a:xfrm flipH="1">
            <a:off x="1748587" y="1749411"/>
            <a:ext cx="181787" cy="181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33" name="Group 133"/>
          <p:cNvGrpSpPr/>
          <p:nvPr/>
        </p:nvGrpSpPr>
        <p:grpSpPr>
          <a:xfrm>
            <a:off x="10603057" y="5741503"/>
            <a:ext cx="1004227" cy="818481"/>
            <a:chOff x="0" y="0"/>
            <a:chExt cx="1004226" cy="818480"/>
          </a:xfrm>
        </p:grpSpPr>
        <p:sp>
          <p:nvSpPr>
            <p:cNvPr id="127" name="Shape 127"/>
            <p:cNvSpPr/>
            <p:nvPr/>
          </p:nvSpPr>
          <p:spPr>
            <a:xfrm flipV="1">
              <a:off x="95913" y="100146"/>
              <a:ext cx="258761" cy="613531"/>
            </a:xfrm>
            <a:prstGeom prst="line">
              <a:avLst/>
            </a:prstGeom>
            <a:noFill/>
            <a:ln w="6350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2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28" name="Shape 128"/>
            <p:cNvSpPr/>
            <p:nvPr/>
          </p:nvSpPr>
          <p:spPr>
            <a:xfrm flipV="1">
              <a:off x="65952" y="501605"/>
              <a:ext cx="891925" cy="236130"/>
            </a:xfrm>
            <a:prstGeom prst="line">
              <a:avLst/>
            </a:prstGeom>
            <a:noFill/>
            <a:ln w="6350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2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29" name="Shape 129"/>
            <p:cNvSpPr/>
            <p:nvPr/>
          </p:nvSpPr>
          <p:spPr>
            <a:xfrm flipH="1" flipV="1">
              <a:off x="396202" y="18407"/>
              <a:ext cx="534109" cy="516135"/>
            </a:xfrm>
            <a:prstGeom prst="line">
              <a:avLst/>
            </a:prstGeom>
            <a:noFill/>
            <a:ln w="6350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2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30" name="Shape 130"/>
            <p:cNvSpPr/>
            <p:nvPr/>
          </p:nvSpPr>
          <p:spPr>
            <a:xfrm rot="11174285">
              <a:off x="886287" y="477824"/>
              <a:ext cx="112177" cy="11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31" name="Shape 131"/>
            <p:cNvSpPr/>
            <p:nvPr/>
          </p:nvSpPr>
          <p:spPr>
            <a:xfrm rot="11174285">
              <a:off x="8031" y="654099"/>
              <a:ext cx="156349" cy="156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6A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32" name="Shape 132"/>
            <p:cNvSpPr/>
            <p:nvPr/>
          </p:nvSpPr>
          <p:spPr>
            <a:xfrm rot="11174285">
              <a:off x="339559" y="4586"/>
              <a:ext cx="89295" cy="89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7F7F7"/>
            </a:solidFill>
            <a:ln w="12700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140" name="Group 140"/>
          <p:cNvGrpSpPr/>
          <p:nvPr/>
        </p:nvGrpSpPr>
        <p:grpSpPr>
          <a:xfrm>
            <a:off x="11396610" y="4816671"/>
            <a:ext cx="369129" cy="442266"/>
            <a:chOff x="0" y="0"/>
            <a:chExt cx="369128" cy="442264"/>
          </a:xfrm>
        </p:grpSpPr>
        <p:sp>
          <p:nvSpPr>
            <p:cNvPr id="134" name="Shape 134"/>
            <p:cNvSpPr/>
            <p:nvPr/>
          </p:nvSpPr>
          <p:spPr>
            <a:xfrm flipH="1" flipV="1">
              <a:off x="39075" y="149056"/>
              <a:ext cx="164982" cy="237597"/>
            </a:xfrm>
            <a:prstGeom prst="line">
              <a:avLst/>
            </a:prstGeom>
            <a:noFill/>
            <a:ln w="6350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2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35" name="Shape 135"/>
            <p:cNvSpPr/>
            <p:nvPr/>
          </p:nvSpPr>
          <p:spPr>
            <a:xfrm flipV="1">
              <a:off x="205918" y="21042"/>
              <a:ext cx="120717" cy="382199"/>
            </a:xfrm>
            <a:prstGeom prst="line">
              <a:avLst/>
            </a:prstGeom>
            <a:noFill/>
            <a:ln w="6350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2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36" name="Shape 136"/>
            <p:cNvSpPr/>
            <p:nvPr/>
          </p:nvSpPr>
          <p:spPr>
            <a:xfrm flipH="1">
              <a:off x="18736" y="36960"/>
              <a:ext cx="291938" cy="77854"/>
            </a:xfrm>
            <a:prstGeom prst="line">
              <a:avLst/>
            </a:prstGeom>
            <a:noFill/>
            <a:ln w="6350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2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37" name="Shape 137"/>
            <p:cNvSpPr/>
            <p:nvPr/>
          </p:nvSpPr>
          <p:spPr>
            <a:xfrm rot="7715704">
              <a:off x="310521" y="9877"/>
              <a:ext cx="48731" cy="487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38" name="Shape 138"/>
            <p:cNvSpPr/>
            <p:nvPr/>
          </p:nvSpPr>
          <p:spPr>
            <a:xfrm rot="7715704">
              <a:off x="174661" y="360577"/>
              <a:ext cx="67921" cy="679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6A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39" name="Shape 139"/>
            <p:cNvSpPr/>
            <p:nvPr/>
          </p:nvSpPr>
          <p:spPr>
            <a:xfrm rot="7715704">
              <a:off x="7862" y="106987"/>
              <a:ext cx="38793" cy="387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7F7F7"/>
            </a:solidFill>
            <a:ln w="12700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41" name="Shape 141"/>
          <p:cNvSpPr/>
          <p:nvPr/>
        </p:nvSpPr>
        <p:spPr>
          <a:xfrm>
            <a:off x="8455510" y="3570587"/>
            <a:ext cx="849856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79%</a:t>
            </a:r>
          </a:p>
        </p:txBody>
      </p:sp>
      <p:sp>
        <p:nvSpPr>
          <p:cNvPr id="142" name="Shape 142"/>
          <p:cNvSpPr/>
          <p:nvPr/>
        </p:nvSpPr>
        <p:spPr>
          <a:xfrm>
            <a:off x="4644321" y="-130952"/>
            <a:ext cx="107713" cy="780942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43" name="Shape 143"/>
          <p:cNvSpPr/>
          <p:nvPr/>
        </p:nvSpPr>
        <p:spPr>
          <a:xfrm>
            <a:off x="5975878" y="2016176"/>
            <a:ext cx="4962150" cy="2174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rPr sz="1600"/>
              <a:t>灵感来源：</a:t>
            </a:r>
            <a:r>
              <a:rPr sz="1600"/>
              <a:t>《</a:t>
            </a:r>
            <a:r>
              <a:rPr sz="1600"/>
              <a:t>哈利波特与火焰杯</a:t>
            </a:r>
            <a:r>
              <a:rPr sz="1600"/>
              <a:t>》</a:t>
            </a:r>
            <a:r>
              <a:rPr sz="1600"/>
              <a:t>的草地迷宫</a:t>
            </a:r>
            <a:endParaRPr sz="1600"/>
          </a:p>
          <a:p>
            <a:pPr lvl="0"/>
            <a:endParaRPr sz="1600"/>
          </a:p>
          <a:p>
            <a:pPr lvl="0"/>
            <a:r>
              <a:rPr sz="1600"/>
              <a:t>在</a:t>
            </a:r>
            <a:r>
              <a:rPr sz="1600"/>
              <a:t>VS2015</a:t>
            </a:r>
            <a:r>
              <a:rPr sz="1600"/>
              <a:t>环境下，基于</a:t>
            </a:r>
            <a:r>
              <a:rPr sz="1600"/>
              <a:t>OpenGL</a:t>
            </a:r>
            <a:r>
              <a:rPr sz="1600"/>
              <a:t>完成开发</a:t>
            </a:r>
            <a:endParaRPr sz="1600"/>
          </a:p>
          <a:p>
            <a:pPr lvl="0"/>
            <a:endParaRPr sz="1600"/>
          </a:p>
          <a:p>
            <a:pPr lvl="0"/>
            <a:r>
              <a:rPr sz="1600"/>
              <a:t>FPS</a:t>
            </a:r>
            <a:r>
              <a:rPr sz="1600"/>
              <a:t>迷宫游戏：</a:t>
            </a:r>
            <a:r>
              <a:rPr sz="1600"/>
              <a:t>WASD</a:t>
            </a:r>
            <a:r>
              <a:rPr sz="1600"/>
              <a:t>键行走，按下空格起跳</a:t>
            </a:r>
            <a:endParaRPr sz="1600"/>
          </a:p>
          <a:p>
            <a:pPr lvl="0"/>
            <a:r>
              <a:rPr sz="1600"/>
              <a:t>                        QE</a:t>
            </a:r>
            <a:r>
              <a:rPr sz="1600"/>
              <a:t>键及鼠标控制视角移动</a:t>
            </a:r>
            <a:endParaRPr sz="1600"/>
          </a:p>
          <a:p>
            <a:pPr lvl="0"/>
            <a:endParaRPr sz="1600"/>
          </a:p>
        </p:txBody>
      </p:sp>
      <p:sp>
        <p:nvSpPr>
          <p:cNvPr id="144" name="Shape 144"/>
          <p:cNvSpPr/>
          <p:nvPr/>
        </p:nvSpPr>
        <p:spPr>
          <a:xfrm>
            <a:off x="8874338" y="4420179"/>
            <a:ext cx="2063690" cy="510541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 sz="2400">
                <a:solidFill>
                  <a:srgbClr val="FFFFFF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FFFFFF"/>
                </a:solidFill>
              </a:rPr>
              <a:t>小组成员</a:t>
            </a:r>
          </a:p>
        </p:txBody>
      </p:sp>
      <p:sp>
        <p:nvSpPr>
          <p:cNvPr id="145" name="Shape 145"/>
          <p:cNvSpPr/>
          <p:nvPr/>
        </p:nvSpPr>
        <p:spPr>
          <a:xfrm>
            <a:off x="6251295" y="5051311"/>
            <a:ext cx="573786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808080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808080"/>
                </a:solidFill>
              </a:rPr>
              <a:t>张萌杰 杨羽菲 张漫榕 周蕊雨 刘钧元</a:t>
            </a:r>
          </a:p>
        </p:txBody>
      </p:sp>
      <p:sp>
        <p:nvSpPr>
          <p:cNvPr id="146" name="Shape 146"/>
          <p:cNvSpPr/>
          <p:nvPr/>
        </p:nvSpPr>
        <p:spPr>
          <a:xfrm>
            <a:off x="5687376" y="1250728"/>
            <a:ext cx="2063690" cy="510541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 sz="2400">
                <a:solidFill>
                  <a:srgbClr val="FFFFFF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FFFFFF"/>
                </a:solidFill>
              </a:rPr>
              <a:t>项目介绍</a:t>
            </a:r>
          </a:p>
        </p:txBody>
      </p:sp>
      <p:sp>
        <p:nvSpPr>
          <p:cNvPr id="147" name="Shape 147"/>
          <p:cNvSpPr/>
          <p:nvPr/>
        </p:nvSpPr>
        <p:spPr>
          <a:xfrm>
            <a:off x="226999" y="3504064"/>
            <a:ext cx="4962150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/>
            </a:lvl1pPr>
          </a:lstStyle>
          <a:p>
            <a:pPr lvl="0">
              <a:defRPr sz="1800"/>
            </a:pPr>
            <a:r>
              <a:rPr sz="1600"/>
              <a:t>这里插入迷宫游戏的图！</a:t>
            </a:r>
            <a:endParaRPr sz="1600"/>
          </a:p>
        </p:txBody>
      </p:sp>
    </p:spTree>
  </p:cSld>
  <p:clrMapOvr>
    <a:masterClrMapping/>
  </p:clrMapOvr>
  <p:transition spd="med" advClick="0" advTm="0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nodeType="afterEffect" presetClass="entr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nodeType="afterEffect" presetClass="entr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nodeType="after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nodeType="afterEffect" presetClass="entr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nodeType="afterEffect" presetClass="entr" presetSubtype="8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5" grpId="6"/>
      <p:bldP build="whole" bldLvl="1" animBg="1" rev="0" advAuto="0" spid="141" grpId="4"/>
      <p:bldP build="whole" bldLvl="1" animBg="1" rev="0" advAuto="0" spid="143" grpId="3"/>
      <p:bldP build="whole" bldLvl="1" animBg="1" rev="0" advAuto="0" spid="144" grpId="2"/>
      <p:bldP build="whole" bldLvl="1" animBg="1" rev="0" advAuto="0" spid="146" grpId="1"/>
      <p:bldP build="whole" bldLvl="1" animBg="1" rev="0" advAuto="0" spid="147" grpId="5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 rot="11174285">
            <a:off x="341330" y="4058020"/>
            <a:ext cx="160864" cy="160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0" name="Shape 150"/>
          <p:cNvSpPr/>
          <p:nvPr/>
        </p:nvSpPr>
        <p:spPr>
          <a:xfrm rot="11174285">
            <a:off x="1907522" y="3656183"/>
            <a:ext cx="226189" cy="226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1" name="Shape 151"/>
          <p:cNvSpPr/>
          <p:nvPr/>
        </p:nvSpPr>
        <p:spPr>
          <a:xfrm rot="11174285">
            <a:off x="5360318" y="3962365"/>
            <a:ext cx="242321" cy="242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2" name="Shape 152"/>
          <p:cNvSpPr/>
          <p:nvPr/>
        </p:nvSpPr>
        <p:spPr>
          <a:xfrm rot="11174285">
            <a:off x="3051760" y="4907048"/>
            <a:ext cx="195947" cy="195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3" name="Shape 153"/>
          <p:cNvSpPr/>
          <p:nvPr/>
        </p:nvSpPr>
        <p:spPr>
          <a:xfrm rot="11174285">
            <a:off x="4577617" y="4763554"/>
            <a:ext cx="226189" cy="226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4" name="Shape 154"/>
          <p:cNvSpPr/>
          <p:nvPr/>
        </p:nvSpPr>
        <p:spPr>
          <a:xfrm rot="11174285">
            <a:off x="3931927" y="4264183"/>
            <a:ext cx="160863" cy="160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155" name="Connector 155"/>
          <p:cNvCxnSpPr>
            <a:stCxn id="149" idx="0"/>
            <a:endCxn id="157" idx="0"/>
          </p:cNvCxnSpPr>
          <p:nvPr/>
        </p:nvCxnSpPr>
        <p:spPr>
          <a:xfrm>
            <a:off x="421762" y="4138451"/>
            <a:ext cx="978383" cy="994503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56" name="Connector 156"/>
          <p:cNvCxnSpPr>
            <a:stCxn id="157" idx="0"/>
            <a:endCxn id="150" idx="0"/>
          </p:cNvCxnSpPr>
          <p:nvPr/>
        </p:nvCxnSpPr>
        <p:spPr>
          <a:xfrm flipV="1">
            <a:off x="1400144" y="3769277"/>
            <a:ext cx="620473" cy="136367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157" name="Shape 157"/>
          <p:cNvSpPr/>
          <p:nvPr/>
        </p:nvSpPr>
        <p:spPr>
          <a:xfrm rot="11174285">
            <a:off x="1341801" y="5074610"/>
            <a:ext cx="116687" cy="116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8" name="Shape 158"/>
          <p:cNvSpPr/>
          <p:nvPr/>
        </p:nvSpPr>
        <p:spPr>
          <a:xfrm flipV="1">
            <a:off x="2108803" y="3265246"/>
            <a:ext cx="1203379" cy="433224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cxnSp>
        <p:nvCxnSpPr>
          <p:cNvPr id="159" name="Connector 159"/>
          <p:cNvCxnSpPr>
            <a:stCxn id="152" idx="0"/>
            <a:endCxn id="162" idx="0"/>
          </p:cNvCxnSpPr>
          <p:nvPr/>
        </p:nvCxnSpPr>
        <p:spPr>
          <a:xfrm flipV="1">
            <a:off x="3149733" y="4041417"/>
            <a:ext cx="271172" cy="96360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60" name="Connector 160"/>
          <p:cNvCxnSpPr>
            <a:stCxn id="162" idx="0"/>
            <a:endCxn id="154" idx="0"/>
          </p:cNvCxnSpPr>
          <p:nvPr/>
        </p:nvCxnSpPr>
        <p:spPr>
          <a:xfrm>
            <a:off x="3420904" y="4041417"/>
            <a:ext cx="591455" cy="303198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61" name="Connector 161"/>
          <p:cNvCxnSpPr>
            <a:stCxn id="151" idx="0"/>
            <a:endCxn id="154" idx="0"/>
          </p:cNvCxnSpPr>
          <p:nvPr/>
        </p:nvCxnSpPr>
        <p:spPr>
          <a:xfrm flipH="1">
            <a:off x="4012358" y="4083525"/>
            <a:ext cx="1469121" cy="261090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162" name="Shape 162"/>
          <p:cNvSpPr/>
          <p:nvPr/>
        </p:nvSpPr>
        <p:spPr>
          <a:xfrm rot="11174285">
            <a:off x="3344157" y="3964670"/>
            <a:ext cx="153495" cy="1534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163" name="Connector 163"/>
          <p:cNvCxnSpPr>
            <a:stCxn id="151" idx="0"/>
            <a:endCxn id="227" idx="0"/>
          </p:cNvCxnSpPr>
          <p:nvPr/>
        </p:nvCxnSpPr>
        <p:spPr>
          <a:xfrm flipH="1" flipV="1">
            <a:off x="3330195" y="3236200"/>
            <a:ext cx="2151284" cy="847326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64" name="Connector 164"/>
          <p:cNvCxnSpPr>
            <a:stCxn id="154" idx="0"/>
            <a:endCxn id="227" idx="0"/>
          </p:cNvCxnSpPr>
          <p:nvPr/>
        </p:nvCxnSpPr>
        <p:spPr>
          <a:xfrm flipH="1" flipV="1">
            <a:off x="3330195" y="3236200"/>
            <a:ext cx="682164" cy="110841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65" name="Connector 165"/>
          <p:cNvCxnSpPr>
            <a:stCxn id="151" idx="0"/>
            <a:endCxn id="153" idx="0"/>
          </p:cNvCxnSpPr>
          <p:nvPr/>
        </p:nvCxnSpPr>
        <p:spPr>
          <a:xfrm flipH="1">
            <a:off x="4690711" y="4083525"/>
            <a:ext cx="790768" cy="793124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66" name="Connector 166"/>
          <p:cNvCxnSpPr>
            <a:stCxn id="168" idx="0"/>
            <a:endCxn id="241" idx="0"/>
          </p:cNvCxnSpPr>
          <p:nvPr/>
        </p:nvCxnSpPr>
        <p:spPr>
          <a:xfrm flipH="1" flipV="1">
            <a:off x="6664119" y="3293055"/>
            <a:ext cx="256687" cy="141930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67" name="Connector 167"/>
          <p:cNvCxnSpPr>
            <a:stCxn id="157" idx="0"/>
            <a:endCxn id="152" idx="0"/>
          </p:cNvCxnSpPr>
          <p:nvPr/>
        </p:nvCxnSpPr>
        <p:spPr>
          <a:xfrm flipV="1">
            <a:off x="1400144" y="5005021"/>
            <a:ext cx="1749590" cy="127933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168" name="Shape 168"/>
          <p:cNvSpPr/>
          <p:nvPr/>
        </p:nvSpPr>
        <p:spPr>
          <a:xfrm rot="11174285">
            <a:off x="6847286" y="4638840"/>
            <a:ext cx="147039" cy="147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9" name="Shape 169"/>
          <p:cNvSpPr/>
          <p:nvPr/>
        </p:nvSpPr>
        <p:spPr>
          <a:xfrm rot="11174285">
            <a:off x="7336297" y="5177432"/>
            <a:ext cx="191955" cy="1919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0" name="Shape 170"/>
          <p:cNvSpPr/>
          <p:nvPr/>
        </p:nvSpPr>
        <p:spPr>
          <a:xfrm rot="11174285">
            <a:off x="7972687" y="3860313"/>
            <a:ext cx="160863" cy="160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171" name="Connector 171"/>
          <p:cNvCxnSpPr>
            <a:stCxn id="154" idx="0"/>
            <a:endCxn id="152" idx="0"/>
          </p:cNvCxnSpPr>
          <p:nvPr/>
        </p:nvCxnSpPr>
        <p:spPr>
          <a:xfrm flipH="1">
            <a:off x="3149733" y="4344614"/>
            <a:ext cx="862626" cy="660408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172" name="Shape 172"/>
          <p:cNvSpPr/>
          <p:nvPr/>
        </p:nvSpPr>
        <p:spPr>
          <a:xfrm>
            <a:off x="3312181" y="3265246"/>
            <a:ext cx="60674" cy="716328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cxnSp>
        <p:nvCxnSpPr>
          <p:cNvPr id="173" name="Connector 173"/>
          <p:cNvCxnSpPr>
            <a:stCxn id="170" idx="0"/>
            <a:endCxn id="241" idx="0"/>
          </p:cNvCxnSpPr>
          <p:nvPr/>
        </p:nvCxnSpPr>
        <p:spPr>
          <a:xfrm flipH="1" flipV="1">
            <a:off x="6664119" y="3293055"/>
            <a:ext cx="1389000" cy="647690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74" name="Connector 174"/>
          <p:cNvCxnSpPr>
            <a:stCxn id="170" idx="0"/>
            <a:endCxn id="169" idx="0"/>
          </p:cNvCxnSpPr>
          <p:nvPr/>
        </p:nvCxnSpPr>
        <p:spPr>
          <a:xfrm flipH="1">
            <a:off x="7432274" y="3940744"/>
            <a:ext cx="620845" cy="1332666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75" name="Connector 175"/>
          <p:cNvCxnSpPr>
            <a:stCxn id="169" idx="0"/>
            <a:endCxn id="168" idx="0"/>
          </p:cNvCxnSpPr>
          <p:nvPr/>
        </p:nvCxnSpPr>
        <p:spPr>
          <a:xfrm flipH="1" flipV="1">
            <a:off x="6920805" y="4712359"/>
            <a:ext cx="511470" cy="561051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176" name="Shape 176"/>
          <p:cNvSpPr/>
          <p:nvPr/>
        </p:nvSpPr>
        <p:spPr>
          <a:xfrm rot="11174285">
            <a:off x="1655970" y="6124385"/>
            <a:ext cx="226189" cy="226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7" name="Shape 177"/>
          <p:cNvSpPr/>
          <p:nvPr/>
        </p:nvSpPr>
        <p:spPr>
          <a:xfrm rot="11174285">
            <a:off x="5858422" y="6221625"/>
            <a:ext cx="224209" cy="224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8" name="Shape 178"/>
          <p:cNvSpPr/>
          <p:nvPr/>
        </p:nvSpPr>
        <p:spPr>
          <a:xfrm rot="11174285">
            <a:off x="8101258" y="868425"/>
            <a:ext cx="160863" cy="160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179" name="Connector 179"/>
          <p:cNvCxnSpPr>
            <a:stCxn id="170" idx="0"/>
            <a:endCxn id="168" idx="0"/>
          </p:cNvCxnSpPr>
          <p:nvPr/>
        </p:nvCxnSpPr>
        <p:spPr>
          <a:xfrm flipH="1">
            <a:off x="6920805" y="3940744"/>
            <a:ext cx="1132314" cy="771616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180" name="Shape 180"/>
          <p:cNvSpPr/>
          <p:nvPr/>
        </p:nvSpPr>
        <p:spPr>
          <a:xfrm rot="11174285">
            <a:off x="3773533" y="5953212"/>
            <a:ext cx="224209" cy="224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1" name="Shape 181"/>
          <p:cNvSpPr/>
          <p:nvPr/>
        </p:nvSpPr>
        <p:spPr>
          <a:xfrm rot="11174285">
            <a:off x="5970049" y="5223316"/>
            <a:ext cx="160863" cy="160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182" name="Connector 182"/>
          <p:cNvCxnSpPr>
            <a:stCxn id="176" idx="0"/>
            <a:endCxn id="180" idx="0"/>
          </p:cNvCxnSpPr>
          <p:nvPr/>
        </p:nvCxnSpPr>
        <p:spPr>
          <a:xfrm flipV="1">
            <a:off x="1769064" y="6065316"/>
            <a:ext cx="2116574" cy="172164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83" name="Connector 183"/>
          <p:cNvCxnSpPr>
            <a:stCxn id="176" idx="0"/>
            <a:endCxn id="152" idx="0"/>
          </p:cNvCxnSpPr>
          <p:nvPr/>
        </p:nvCxnSpPr>
        <p:spPr>
          <a:xfrm flipV="1">
            <a:off x="1769064" y="5005021"/>
            <a:ext cx="1380670" cy="1232459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84" name="Connector 184"/>
          <p:cNvCxnSpPr>
            <a:stCxn id="176" idx="0"/>
            <a:endCxn id="157" idx="0"/>
          </p:cNvCxnSpPr>
          <p:nvPr/>
        </p:nvCxnSpPr>
        <p:spPr>
          <a:xfrm flipH="1" flipV="1">
            <a:off x="1400144" y="5132953"/>
            <a:ext cx="368921" cy="110452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85" name="Connector 185"/>
          <p:cNvCxnSpPr>
            <a:stCxn id="151" idx="0"/>
            <a:endCxn id="181" idx="0"/>
          </p:cNvCxnSpPr>
          <p:nvPr/>
        </p:nvCxnSpPr>
        <p:spPr>
          <a:xfrm>
            <a:off x="5481478" y="4083525"/>
            <a:ext cx="569003" cy="1220223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86" name="Connector 186"/>
          <p:cNvCxnSpPr>
            <a:stCxn id="151" idx="0"/>
            <a:endCxn id="168" idx="0"/>
          </p:cNvCxnSpPr>
          <p:nvPr/>
        </p:nvCxnSpPr>
        <p:spPr>
          <a:xfrm>
            <a:off x="5481478" y="4083525"/>
            <a:ext cx="1439328" cy="62883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87" name="Connector 187"/>
          <p:cNvCxnSpPr>
            <a:stCxn id="168" idx="0"/>
            <a:endCxn id="181" idx="0"/>
          </p:cNvCxnSpPr>
          <p:nvPr/>
        </p:nvCxnSpPr>
        <p:spPr>
          <a:xfrm flipH="1">
            <a:off x="6050480" y="4712359"/>
            <a:ext cx="870326" cy="591389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88" name="Connector 188"/>
          <p:cNvCxnSpPr>
            <a:stCxn id="169" idx="0"/>
            <a:endCxn id="181" idx="0"/>
          </p:cNvCxnSpPr>
          <p:nvPr/>
        </p:nvCxnSpPr>
        <p:spPr>
          <a:xfrm flipH="1">
            <a:off x="6050480" y="5273409"/>
            <a:ext cx="1381795" cy="30339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89" name="Connector 189"/>
          <p:cNvCxnSpPr>
            <a:stCxn id="177" idx="0"/>
            <a:endCxn id="181" idx="0"/>
          </p:cNvCxnSpPr>
          <p:nvPr/>
        </p:nvCxnSpPr>
        <p:spPr>
          <a:xfrm flipV="1">
            <a:off x="5970526" y="5303747"/>
            <a:ext cx="79955" cy="1029983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0" name="Connector 190"/>
          <p:cNvCxnSpPr>
            <a:stCxn id="154" idx="0"/>
            <a:endCxn id="153" idx="0"/>
          </p:cNvCxnSpPr>
          <p:nvPr/>
        </p:nvCxnSpPr>
        <p:spPr>
          <a:xfrm>
            <a:off x="4012358" y="4344614"/>
            <a:ext cx="678354" cy="53203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1" name="Connector 191"/>
          <p:cNvCxnSpPr>
            <a:stCxn id="152" idx="0"/>
            <a:endCxn id="153" idx="0"/>
          </p:cNvCxnSpPr>
          <p:nvPr/>
        </p:nvCxnSpPr>
        <p:spPr>
          <a:xfrm flipV="1">
            <a:off x="3149733" y="4876648"/>
            <a:ext cx="1540979" cy="128374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2" name="Connector 192"/>
          <p:cNvCxnSpPr>
            <a:stCxn id="201" idx="0"/>
            <a:endCxn id="153" idx="0"/>
          </p:cNvCxnSpPr>
          <p:nvPr/>
        </p:nvCxnSpPr>
        <p:spPr>
          <a:xfrm flipH="1" flipV="1">
            <a:off x="4690711" y="4876648"/>
            <a:ext cx="233602" cy="769422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3" name="Connector 193"/>
          <p:cNvCxnSpPr>
            <a:stCxn id="201" idx="0"/>
            <a:endCxn id="181" idx="0"/>
          </p:cNvCxnSpPr>
          <p:nvPr/>
        </p:nvCxnSpPr>
        <p:spPr>
          <a:xfrm flipV="1">
            <a:off x="4924312" y="5303747"/>
            <a:ext cx="1126169" cy="342323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4" name="Connector 194"/>
          <p:cNvCxnSpPr>
            <a:stCxn id="153" idx="0"/>
            <a:endCxn id="181" idx="0"/>
          </p:cNvCxnSpPr>
          <p:nvPr/>
        </p:nvCxnSpPr>
        <p:spPr>
          <a:xfrm>
            <a:off x="4690711" y="4876648"/>
            <a:ext cx="1359770" cy="427100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5" name="Connector 195"/>
          <p:cNvCxnSpPr>
            <a:stCxn id="180" idx="0"/>
            <a:endCxn id="152" idx="0"/>
          </p:cNvCxnSpPr>
          <p:nvPr/>
        </p:nvCxnSpPr>
        <p:spPr>
          <a:xfrm flipH="1" flipV="1">
            <a:off x="3149733" y="5005021"/>
            <a:ext cx="735905" cy="1060296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6" name="Connector 196"/>
          <p:cNvCxnSpPr>
            <a:stCxn id="150" idx="0"/>
            <a:endCxn id="162" idx="0"/>
          </p:cNvCxnSpPr>
          <p:nvPr/>
        </p:nvCxnSpPr>
        <p:spPr>
          <a:xfrm>
            <a:off x="2020616" y="3769277"/>
            <a:ext cx="1400289" cy="272141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7" name="Connector 197"/>
          <p:cNvCxnSpPr>
            <a:stCxn id="149" idx="0"/>
            <a:endCxn id="150" idx="0"/>
          </p:cNvCxnSpPr>
          <p:nvPr/>
        </p:nvCxnSpPr>
        <p:spPr>
          <a:xfrm flipV="1">
            <a:off x="421762" y="3769277"/>
            <a:ext cx="1598855" cy="36917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8" name="Connector 198"/>
          <p:cNvCxnSpPr>
            <a:stCxn id="224" idx="0"/>
            <a:endCxn id="150" idx="0"/>
          </p:cNvCxnSpPr>
          <p:nvPr/>
        </p:nvCxnSpPr>
        <p:spPr>
          <a:xfrm>
            <a:off x="1251553" y="2424042"/>
            <a:ext cx="769064" cy="1345236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199" name="Connector 199"/>
          <p:cNvCxnSpPr>
            <a:stCxn id="149" idx="0"/>
            <a:endCxn id="224" idx="0"/>
          </p:cNvCxnSpPr>
          <p:nvPr/>
        </p:nvCxnSpPr>
        <p:spPr>
          <a:xfrm flipV="1">
            <a:off x="421762" y="2424042"/>
            <a:ext cx="829792" cy="1714410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00" name="Connector 200"/>
          <p:cNvCxnSpPr>
            <a:stCxn id="241" idx="0"/>
            <a:endCxn id="151" idx="0"/>
          </p:cNvCxnSpPr>
          <p:nvPr/>
        </p:nvCxnSpPr>
        <p:spPr>
          <a:xfrm flipH="1">
            <a:off x="5481478" y="3293055"/>
            <a:ext cx="1182642" cy="790471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201" name="Shape 201"/>
          <p:cNvSpPr/>
          <p:nvPr/>
        </p:nvSpPr>
        <p:spPr>
          <a:xfrm rot="11174285">
            <a:off x="4873130" y="5594887"/>
            <a:ext cx="102365" cy="102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202" name="Connector 202"/>
          <p:cNvCxnSpPr>
            <a:stCxn id="180" idx="0"/>
            <a:endCxn id="153" idx="0"/>
          </p:cNvCxnSpPr>
          <p:nvPr/>
        </p:nvCxnSpPr>
        <p:spPr>
          <a:xfrm flipV="1">
            <a:off x="3885637" y="4876648"/>
            <a:ext cx="805075" cy="1188669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03" name="Connector 203"/>
          <p:cNvCxnSpPr>
            <a:stCxn id="180" idx="0"/>
            <a:endCxn id="201" idx="0"/>
          </p:cNvCxnSpPr>
          <p:nvPr/>
        </p:nvCxnSpPr>
        <p:spPr>
          <a:xfrm flipV="1">
            <a:off x="3885637" y="5646069"/>
            <a:ext cx="1038676" cy="419248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04" name="Connector 204"/>
          <p:cNvCxnSpPr>
            <a:stCxn id="201" idx="0"/>
            <a:endCxn id="177" idx="0"/>
          </p:cNvCxnSpPr>
          <p:nvPr/>
        </p:nvCxnSpPr>
        <p:spPr>
          <a:xfrm>
            <a:off x="4924312" y="5646069"/>
            <a:ext cx="1046215" cy="687661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05" name="Connector 205"/>
          <p:cNvCxnSpPr>
            <a:stCxn id="162" idx="0"/>
            <a:endCxn id="157" idx="0"/>
          </p:cNvCxnSpPr>
          <p:nvPr/>
        </p:nvCxnSpPr>
        <p:spPr>
          <a:xfrm flipH="1">
            <a:off x="1400144" y="4041417"/>
            <a:ext cx="2020761" cy="109153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06" name="Connector 206"/>
          <p:cNvCxnSpPr>
            <a:stCxn id="222" idx="0"/>
            <a:endCxn id="241" idx="0"/>
          </p:cNvCxnSpPr>
          <p:nvPr/>
        </p:nvCxnSpPr>
        <p:spPr>
          <a:xfrm flipH="1">
            <a:off x="6664119" y="1832000"/>
            <a:ext cx="28087" cy="1461056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207" name="Shape 207"/>
          <p:cNvSpPr/>
          <p:nvPr/>
        </p:nvSpPr>
        <p:spPr>
          <a:xfrm>
            <a:off x="8194016" y="1198038"/>
            <a:ext cx="2905393" cy="510541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 sz="2400">
                <a:solidFill>
                  <a:srgbClr val="FFFFFF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FFFFFF"/>
                </a:solidFill>
              </a:rPr>
              <a:t>迷宫基本场景设计</a:t>
            </a:r>
          </a:p>
        </p:txBody>
      </p:sp>
      <p:sp>
        <p:nvSpPr>
          <p:cNvPr id="208" name="Shape 208"/>
          <p:cNvSpPr/>
          <p:nvPr/>
        </p:nvSpPr>
        <p:spPr>
          <a:xfrm>
            <a:off x="8157518" y="1913072"/>
            <a:ext cx="4023005" cy="311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玩家降生在一座小岛上</a:t>
            </a:r>
          </a:p>
          <a:p>
            <a:pPr lvl="0"/>
          </a:p>
          <a:p>
            <a:pPr lvl="0"/>
            <a:r>
              <a:t>出生点位于迷宫前</a:t>
            </a:r>
          </a:p>
          <a:p>
            <a:pPr lvl="0"/>
          </a:p>
          <a:p>
            <a:pPr lvl="0"/>
            <a:r>
              <a:t>迷宫的周围可以看到花草树木</a:t>
            </a:r>
          </a:p>
          <a:p>
            <a:pPr lvl="0"/>
          </a:p>
          <a:p>
            <a:pPr lvl="0"/>
            <a:r>
              <a:t>迷宫的入口及出口在每次运行游戏时随机生成</a:t>
            </a:r>
          </a:p>
          <a:p>
            <a:pPr lvl="0"/>
          </a:p>
          <a:p>
            <a:pPr lvl="0"/>
            <a:r>
              <a:t>按下</a:t>
            </a:r>
            <a:r>
              <a:t>M</a:t>
            </a:r>
            <a:r>
              <a:t>键，屏幕的右上角有地图显示</a:t>
            </a:r>
          </a:p>
        </p:txBody>
      </p:sp>
      <p:sp>
        <p:nvSpPr>
          <p:cNvPr id="209" name="Shape 209"/>
          <p:cNvSpPr/>
          <p:nvPr/>
        </p:nvSpPr>
        <p:spPr>
          <a:xfrm rot="11174285">
            <a:off x="7598713" y="6373711"/>
            <a:ext cx="224209" cy="224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0" name="Shape 210"/>
          <p:cNvSpPr/>
          <p:nvPr/>
        </p:nvSpPr>
        <p:spPr>
          <a:xfrm rot="11174285">
            <a:off x="8540645" y="5772568"/>
            <a:ext cx="160863" cy="160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1" name="Shape 211"/>
          <p:cNvSpPr/>
          <p:nvPr/>
        </p:nvSpPr>
        <p:spPr>
          <a:xfrm rot="11174285">
            <a:off x="2990402" y="597229"/>
            <a:ext cx="224209" cy="224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212" name="Connector 212"/>
          <p:cNvCxnSpPr>
            <a:stCxn id="209" idx="0"/>
            <a:endCxn id="177" idx="0"/>
          </p:cNvCxnSpPr>
          <p:nvPr/>
        </p:nvCxnSpPr>
        <p:spPr>
          <a:xfrm flipH="1" flipV="1">
            <a:off x="5970526" y="6333729"/>
            <a:ext cx="1740292" cy="15208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13" name="Connector 213"/>
          <p:cNvCxnSpPr>
            <a:stCxn id="169" idx="0"/>
            <a:endCxn id="177" idx="0"/>
          </p:cNvCxnSpPr>
          <p:nvPr/>
        </p:nvCxnSpPr>
        <p:spPr>
          <a:xfrm flipH="1">
            <a:off x="5970526" y="5273409"/>
            <a:ext cx="1461749" cy="1060321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14" name="Connector 214"/>
          <p:cNvCxnSpPr>
            <a:stCxn id="210" idx="0"/>
            <a:endCxn id="209" idx="0"/>
          </p:cNvCxnSpPr>
          <p:nvPr/>
        </p:nvCxnSpPr>
        <p:spPr>
          <a:xfrm flipH="1">
            <a:off x="7710817" y="5852999"/>
            <a:ext cx="910260" cy="63281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15" name="Connector 215"/>
          <p:cNvCxnSpPr>
            <a:stCxn id="210" idx="0"/>
            <a:endCxn id="169" idx="0"/>
          </p:cNvCxnSpPr>
          <p:nvPr/>
        </p:nvCxnSpPr>
        <p:spPr>
          <a:xfrm flipH="1" flipV="1">
            <a:off x="7432274" y="5273409"/>
            <a:ext cx="1188803" cy="579591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16" name="Connector 216"/>
          <p:cNvCxnSpPr>
            <a:stCxn id="209" idx="0"/>
            <a:endCxn id="169" idx="0"/>
          </p:cNvCxnSpPr>
          <p:nvPr/>
        </p:nvCxnSpPr>
        <p:spPr>
          <a:xfrm flipH="1" flipV="1">
            <a:off x="7432274" y="5273409"/>
            <a:ext cx="278544" cy="121240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217" name="Shape 217"/>
          <p:cNvSpPr/>
          <p:nvPr/>
        </p:nvSpPr>
        <p:spPr>
          <a:xfrm rot="11174285">
            <a:off x="4086126" y="1391706"/>
            <a:ext cx="226189" cy="226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8" name="Shape 218"/>
          <p:cNvSpPr/>
          <p:nvPr/>
        </p:nvSpPr>
        <p:spPr>
          <a:xfrm rot="11174285">
            <a:off x="3724250" y="2132746"/>
            <a:ext cx="242321" cy="242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9" name="Shape 219"/>
          <p:cNvSpPr/>
          <p:nvPr/>
        </p:nvSpPr>
        <p:spPr>
          <a:xfrm rot="11174285">
            <a:off x="5816241" y="934760"/>
            <a:ext cx="226189" cy="226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0" name="Shape 220"/>
          <p:cNvSpPr/>
          <p:nvPr/>
        </p:nvSpPr>
        <p:spPr>
          <a:xfrm rot="11174285">
            <a:off x="5645429" y="2585549"/>
            <a:ext cx="195947" cy="195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1" name="Shape 221"/>
          <p:cNvSpPr/>
          <p:nvPr/>
        </p:nvSpPr>
        <p:spPr>
          <a:xfrm rot="11174285">
            <a:off x="2207845" y="1625237"/>
            <a:ext cx="242321" cy="242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2" name="Shape 222"/>
          <p:cNvSpPr/>
          <p:nvPr/>
        </p:nvSpPr>
        <p:spPr>
          <a:xfrm rot="11174285">
            <a:off x="6618686" y="1758481"/>
            <a:ext cx="147039" cy="147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223" name="Connector 223"/>
          <p:cNvCxnSpPr>
            <a:stCxn id="224" idx="0"/>
            <a:endCxn id="221" idx="0"/>
          </p:cNvCxnSpPr>
          <p:nvPr/>
        </p:nvCxnSpPr>
        <p:spPr>
          <a:xfrm flipV="1">
            <a:off x="1251553" y="1746397"/>
            <a:ext cx="1077453" cy="677646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224" name="Shape 224"/>
          <p:cNvSpPr/>
          <p:nvPr/>
        </p:nvSpPr>
        <p:spPr>
          <a:xfrm rot="11174285">
            <a:off x="1193210" y="2365699"/>
            <a:ext cx="116687" cy="116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225" name="Connector 225"/>
          <p:cNvCxnSpPr>
            <a:stCxn id="150" idx="0"/>
            <a:endCxn id="221" idx="0"/>
          </p:cNvCxnSpPr>
          <p:nvPr/>
        </p:nvCxnSpPr>
        <p:spPr>
          <a:xfrm flipV="1">
            <a:off x="2020616" y="1746397"/>
            <a:ext cx="308390" cy="2022881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26" name="Connector 226"/>
          <p:cNvCxnSpPr>
            <a:stCxn id="218" idx="0"/>
            <a:endCxn id="221" idx="0"/>
          </p:cNvCxnSpPr>
          <p:nvPr/>
        </p:nvCxnSpPr>
        <p:spPr>
          <a:xfrm flipH="1" flipV="1">
            <a:off x="2329005" y="1746397"/>
            <a:ext cx="1516406" cy="507510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227" name="Shape 227"/>
          <p:cNvSpPr/>
          <p:nvPr/>
        </p:nvSpPr>
        <p:spPr>
          <a:xfrm rot="11174285">
            <a:off x="3218091" y="3124096"/>
            <a:ext cx="224209" cy="224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228" name="Connector 228"/>
          <p:cNvCxnSpPr>
            <a:stCxn id="227" idx="0"/>
            <a:endCxn id="218" idx="0"/>
          </p:cNvCxnSpPr>
          <p:nvPr/>
        </p:nvCxnSpPr>
        <p:spPr>
          <a:xfrm flipV="1">
            <a:off x="3330195" y="2253906"/>
            <a:ext cx="515216" cy="98229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29" name="Connector 229"/>
          <p:cNvCxnSpPr>
            <a:stCxn id="221" idx="0"/>
            <a:endCxn id="227" idx="0"/>
          </p:cNvCxnSpPr>
          <p:nvPr/>
        </p:nvCxnSpPr>
        <p:spPr>
          <a:xfrm>
            <a:off x="2329005" y="1746397"/>
            <a:ext cx="1001191" cy="1489804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0" name="Connector 230"/>
          <p:cNvCxnSpPr>
            <a:stCxn id="217" idx="0"/>
            <a:endCxn id="219" idx="0"/>
          </p:cNvCxnSpPr>
          <p:nvPr/>
        </p:nvCxnSpPr>
        <p:spPr>
          <a:xfrm flipV="1">
            <a:off x="4199220" y="1047854"/>
            <a:ext cx="1730116" cy="45694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1" name="Connector 231"/>
          <p:cNvCxnSpPr>
            <a:stCxn id="217" idx="0"/>
            <a:endCxn id="218" idx="0"/>
          </p:cNvCxnSpPr>
          <p:nvPr/>
        </p:nvCxnSpPr>
        <p:spPr>
          <a:xfrm flipH="1">
            <a:off x="3845410" y="1504800"/>
            <a:ext cx="353811" cy="74910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2" name="Connector 232"/>
          <p:cNvCxnSpPr>
            <a:stCxn id="151" idx="0"/>
            <a:endCxn id="220" idx="0"/>
          </p:cNvCxnSpPr>
          <p:nvPr/>
        </p:nvCxnSpPr>
        <p:spPr>
          <a:xfrm flipV="1">
            <a:off x="5481478" y="2683522"/>
            <a:ext cx="261925" cy="1400004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3" name="Connector 233"/>
          <p:cNvCxnSpPr>
            <a:stCxn id="227" idx="0"/>
            <a:endCxn id="220" idx="0"/>
          </p:cNvCxnSpPr>
          <p:nvPr/>
        </p:nvCxnSpPr>
        <p:spPr>
          <a:xfrm flipV="1">
            <a:off x="3330195" y="2683522"/>
            <a:ext cx="2413208" cy="552679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4" name="Connector 234"/>
          <p:cNvCxnSpPr>
            <a:stCxn id="218" idx="0"/>
            <a:endCxn id="220" idx="0"/>
          </p:cNvCxnSpPr>
          <p:nvPr/>
        </p:nvCxnSpPr>
        <p:spPr>
          <a:xfrm>
            <a:off x="3845410" y="2253906"/>
            <a:ext cx="1897993" cy="42961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5" name="Connector 235"/>
          <p:cNvCxnSpPr>
            <a:stCxn id="220" idx="0"/>
            <a:endCxn id="222" idx="0"/>
          </p:cNvCxnSpPr>
          <p:nvPr/>
        </p:nvCxnSpPr>
        <p:spPr>
          <a:xfrm flipV="1">
            <a:off x="5743402" y="1832000"/>
            <a:ext cx="948804" cy="851523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6" name="Connector 236"/>
          <p:cNvCxnSpPr>
            <a:stCxn id="219" idx="0"/>
            <a:endCxn id="220" idx="0"/>
          </p:cNvCxnSpPr>
          <p:nvPr/>
        </p:nvCxnSpPr>
        <p:spPr>
          <a:xfrm flipH="1">
            <a:off x="5743402" y="1047854"/>
            <a:ext cx="185934" cy="1635669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7" name="Connector 237"/>
          <p:cNvCxnSpPr>
            <a:stCxn id="217" idx="0"/>
            <a:endCxn id="220" idx="0"/>
          </p:cNvCxnSpPr>
          <p:nvPr/>
        </p:nvCxnSpPr>
        <p:spPr>
          <a:xfrm>
            <a:off x="4199220" y="1504800"/>
            <a:ext cx="1544183" cy="1178723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8" name="Connector 238"/>
          <p:cNvCxnSpPr>
            <a:stCxn id="217" idx="0"/>
            <a:endCxn id="221" idx="0"/>
          </p:cNvCxnSpPr>
          <p:nvPr/>
        </p:nvCxnSpPr>
        <p:spPr>
          <a:xfrm flipH="1">
            <a:off x="2329005" y="1504800"/>
            <a:ext cx="1870216" cy="241598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39" name="Connector 239"/>
          <p:cNvCxnSpPr>
            <a:stCxn id="222" idx="0"/>
            <a:endCxn id="219" idx="0"/>
          </p:cNvCxnSpPr>
          <p:nvPr/>
        </p:nvCxnSpPr>
        <p:spPr>
          <a:xfrm flipH="1" flipV="1">
            <a:off x="5929335" y="1047854"/>
            <a:ext cx="762871" cy="784147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40" name="Connector 240"/>
          <p:cNvCxnSpPr>
            <a:stCxn id="222" idx="0"/>
            <a:endCxn id="170" idx="0"/>
          </p:cNvCxnSpPr>
          <p:nvPr/>
        </p:nvCxnSpPr>
        <p:spPr>
          <a:xfrm>
            <a:off x="6692205" y="1832000"/>
            <a:ext cx="1360914" cy="210874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241" name="Shape 241"/>
          <p:cNvSpPr/>
          <p:nvPr/>
        </p:nvSpPr>
        <p:spPr>
          <a:xfrm rot="11174285">
            <a:off x="6583688" y="3212624"/>
            <a:ext cx="160863" cy="160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solidFill>
              <a:srgbClr val="BFBFBF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242" name="Connector 242"/>
          <p:cNvCxnSpPr>
            <a:stCxn id="178" idx="0"/>
            <a:endCxn id="222" idx="0"/>
          </p:cNvCxnSpPr>
          <p:nvPr/>
        </p:nvCxnSpPr>
        <p:spPr>
          <a:xfrm flipH="1">
            <a:off x="6692205" y="948856"/>
            <a:ext cx="1489485" cy="88314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43" name="Connector 243"/>
          <p:cNvCxnSpPr>
            <a:stCxn id="178" idx="0"/>
            <a:endCxn id="219" idx="0"/>
          </p:cNvCxnSpPr>
          <p:nvPr/>
        </p:nvCxnSpPr>
        <p:spPr>
          <a:xfrm flipH="1">
            <a:off x="5929335" y="948856"/>
            <a:ext cx="2252355" cy="98999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44" name="Connector 244"/>
          <p:cNvCxnSpPr>
            <a:stCxn id="221" idx="0"/>
            <a:endCxn id="211" idx="0"/>
          </p:cNvCxnSpPr>
          <p:nvPr/>
        </p:nvCxnSpPr>
        <p:spPr>
          <a:xfrm flipV="1">
            <a:off x="2329005" y="709333"/>
            <a:ext cx="773502" cy="103706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45" name="Connector 245"/>
          <p:cNvCxnSpPr>
            <a:stCxn id="217" idx="0"/>
            <a:endCxn id="211" idx="0"/>
          </p:cNvCxnSpPr>
          <p:nvPr/>
        </p:nvCxnSpPr>
        <p:spPr>
          <a:xfrm flipH="1" flipV="1">
            <a:off x="3102506" y="709333"/>
            <a:ext cx="1096715" cy="795468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46" name="Connector 246"/>
          <p:cNvCxnSpPr>
            <a:stCxn id="219" idx="0"/>
            <a:endCxn id="211" idx="0"/>
          </p:cNvCxnSpPr>
          <p:nvPr/>
        </p:nvCxnSpPr>
        <p:spPr>
          <a:xfrm flipH="1" flipV="1">
            <a:off x="3102506" y="709333"/>
            <a:ext cx="2826830" cy="338522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pic>
        <p:nvPicPr>
          <p:cNvPr id="247" name="屏幕快照 2018-07-03 上午7.58.5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3508" y="1503186"/>
            <a:ext cx="6997701" cy="39338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0" advTm="0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nodeType="afterEffect" presetClass="entr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8" grpId="2"/>
      <p:bldP build="whole" bldLvl="1" animBg="1" rev="0" advAuto="0" spid="20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/>
        </p:nvSpPr>
        <p:spPr>
          <a:xfrm>
            <a:off x="903110" y="3437468"/>
            <a:ext cx="10363202" cy="1"/>
          </a:xfrm>
          <a:prstGeom prst="line">
            <a:avLst/>
          </a:prstGeom>
          <a:ln>
            <a:solidFill>
              <a:srgbClr val="595959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50" name="Shape 250"/>
          <p:cNvSpPr/>
          <p:nvPr/>
        </p:nvSpPr>
        <p:spPr>
          <a:xfrm>
            <a:off x="5023953" y="363455"/>
            <a:ext cx="1729741" cy="662941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3200">
                <a:solidFill>
                  <a:srgbClr val="FFFFFF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FFFFFF"/>
                </a:solidFill>
              </a:rPr>
              <a:t>个人分工</a:t>
            </a:r>
          </a:p>
        </p:txBody>
      </p:sp>
      <p:sp>
        <p:nvSpPr>
          <p:cNvPr id="251" name="Shape 251"/>
          <p:cNvSpPr/>
          <p:nvPr/>
        </p:nvSpPr>
        <p:spPr>
          <a:xfrm flipV="1">
            <a:off x="2406833" y="2249561"/>
            <a:ext cx="1" cy="1187908"/>
          </a:xfrm>
          <a:prstGeom prst="line">
            <a:avLst/>
          </a:prstGeom>
          <a:ln>
            <a:solidFill>
              <a:srgbClr val="595959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52" name="Shape 252"/>
          <p:cNvSpPr/>
          <p:nvPr/>
        </p:nvSpPr>
        <p:spPr>
          <a:xfrm rot="13328571">
            <a:off x="-524352" y="2681475"/>
            <a:ext cx="1483254" cy="15401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222" h="20270" fill="norm" stroke="1" extrusionOk="0">
                <a:moveTo>
                  <a:pt x="20222" y="16348"/>
                </a:moveTo>
                <a:lnTo>
                  <a:pt x="20222" y="16348"/>
                </a:lnTo>
                <a:cubicBezTo>
                  <a:pt x="16133" y="21016"/>
                  <a:pt x="8899" y="21600"/>
                  <a:pt x="4063" y="17653"/>
                </a:cubicBezTo>
                <a:cubicBezTo>
                  <a:pt x="-773" y="13706"/>
                  <a:pt x="-1378" y="6722"/>
                  <a:pt x="2711" y="2055"/>
                </a:cubicBezTo>
                <a:cubicBezTo>
                  <a:pt x="3402" y="1266"/>
                  <a:pt x="4204" y="574"/>
                  <a:pt x="5093" y="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3" name="Shape 253"/>
          <p:cNvSpPr/>
          <p:nvPr/>
        </p:nvSpPr>
        <p:spPr>
          <a:xfrm rot="2498653">
            <a:off x="11210405" y="2654336"/>
            <a:ext cx="1483254" cy="15401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222" h="20270" fill="norm" stroke="1" extrusionOk="0">
                <a:moveTo>
                  <a:pt x="20222" y="16348"/>
                </a:moveTo>
                <a:lnTo>
                  <a:pt x="20222" y="16348"/>
                </a:lnTo>
                <a:cubicBezTo>
                  <a:pt x="16133" y="21016"/>
                  <a:pt x="8899" y="21600"/>
                  <a:pt x="4063" y="17653"/>
                </a:cubicBezTo>
                <a:cubicBezTo>
                  <a:pt x="-773" y="13706"/>
                  <a:pt x="-1378" y="6722"/>
                  <a:pt x="2711" y="2055"/>
                </a:cubicBezTo>
                <a:cubicBezTo>
                  <a:pt x="3402" y="1266"/>
                  <a:pt x="4204" y="574"/>
                  <a:pt x="5093" y="0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4" name="Shape 254"/>
          <p:cNvSpPr/>
          <p:nvPr/>
        </p:nvSpPr>
        <p:spPr>
          <a:xfrm>
            <a:off x="11240772" y="5979917"/>
            <a:ext cx="305663" cy="563553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cxnSp>
        <p:nvCxnSpPr>
          <p:cNvPr id="255" name="Connector 255"/>
          <p:cNvCxnSpPr>
            <a:stCxn id="264" idx="0"/>
            <a:endCxn id="268" idx="0"/>
          </p:cNvCxnSpPr>
          <p:nvPr/>
        </p:nvCxnSpPr>
        <p:spPr>
          <a:xfrm flipH="1" flipV="1">
            <a:off x="10918354" y="266354"/>
            <a:ext cx="525071" cy="466858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56" name="Connector 256"/>
          <p:cNvCxnSpPr>
            <a:stCxn id="273" idx="0"/>
            <a:endCxn id="264" idx="0"/>
          </p:cNvCxnSpPr>
          <p:nvPr/>
        </p:nvCxnSpPr>
        <p:spPr>
          <a:xfrm flipV="1">
            <a:off x="11180410" y="733211"/>
            <a:ext cx="263015" cy="1265554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57" name="Connector 257"/>
          <p:cNvCxnSpPr>
            <a:stCxn id="265" idx="0"/>
            <a:endCxn id="273" idx="0"/>
          </p:cNvCxnSpPr>
          <p:nvPr/>
        </p:nvCxnSpPr>
        <p:spPr>
          <a:xfrm flipH="1" flipV="1">
            <a:off x="11180410" y="1998764"/>
            <a:ext cx="453273" cy="62372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58" name="Connector 258"/>
          <p:cNvCxnSpPr>
            <a:stCxn id="262" idx="0"/>
            <a:endCxn id="267" idx="0"/>
          </p:cNvCxnSpPr>
          <p:nvPr/>
        </p:nvCxnSpPr>
        <p:spPr>
          <a:xfrm flipV="1">
            <a:off x="11291261" y="4960685"/>
            <a:ext cx="463888" cy="96874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59" name="Connector 259"/>
          <p:cNvCxnSpPr>
            <a:stCxn id="267" idx="0"/>
            <a:endCxn id="266" idx="0"/>
          </p:cNvCxnSpPr>
          <p:nvPr/>
        </p:nvCxnSpPr>
        <p:spPr>
          <a:xfrm flipH="1" flipV="1">
            <a:off x="11241038" y="3870535"/>
            <a:ext cx="514111" cy="1090151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260" name="Shape 260"/>
          <p:cNvSpPr/>
          <p:nvPr/>
        </p:nvSpPr>
        <p:spPr>
          <a:xfrm flipH="1">
            <a:off x="11845684" y="857864"/>
            <a:ext cx="179393" cy="179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1" name="Shape 261"/>
          <p:cNvSpPr/>
          <p:nvPr/>
        </p:nvSpPr>
        <p:spPr>
          <a:xfrm flipH="1">
            <a:off x="12066982" y="6011657"/>
            <a:ext cx="250037" cy="250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2" name="Shape 262"/>
          <p:cNvSpPr/>
          <p:nvPr/>
        </p:nvSpPr>
        <p:spPr>
          <a:xfrm flipH="1">
            <a:off x="11219860" y="5858028"/>
            <a:ext cx="142803" cy="142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3" name="Shape 263"/>
          <p:cNvSpPr/>
          <p:nvPr/>
        </p:nvSpPr>
        <p:spPr>
          <a:xfrm flipH="1">
            <a:off x="10522387" y="804757"/>
            <a:ext cx="142803" cy="142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4" name="Shape 264"/>
          <p:cNvSpPr/>
          <p:nvPr/>
        </p:nvSpPr>
        <p:spPr>
          <a:xfrm flipH="1">
            <a:off x="11366056" y="655843"/>
            <a:ext cx="154737" cy="154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5" name="Shape 265"/>
          <p:cNvSpPr/>
          <p:nvPr/>
        </p:nvSpPr>
        <p:spPr>
          <a:xfrm flipH="1">
            <a:off x="11546433" y="2535239"/>
            <a:ext cx="174499" cy="174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6" name="Shape 266"/>
          <p:cNvSpPr/>
          <p:nvPr/>
        </p:nvSpPr>
        <p:spPr>
          <a:xfrm flipH="1">
            <a:off x="11116020" y="3745517"/>
            <a:ext cx="250037" cy="250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7" name="Shape 267"/>
          <p:cNvSpPr/>
          <p:nvPr/>
        </p:nvSpPr>
        <p:spPr>
          <a:xfrm flipH="1">
            <a:off x="11665452" y="4870989"/>
            <a:ext cx="179393" cy="179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8" name="Shape 268"/>
          <p:cNvSpPr/>
          <p:nvPr/>
        </p:nvSpPr>
        <p:spPr>
          <a:xfrm flipH="1">
            <a:off x="10840986" y="188986"/>
            <a:ext cx="154737" cy="154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9" name="Shape 269"/>
          <p:cNvSpPr/>
          <p:nvPr/>
        </p:nvSpPr>
        <p:spPr>
          <a:xfrm flipH="1">
            <a:off x="10763618" y="4268165"/>
            <a:ext cx="154737" cy="154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0" name="Shape 270"/>
          <p:cNvSpPr/>
          <p:nvPr/>
        </p:nvSpPr>
        <p:spPr>
          <a:xfrm flipH="1">
            <a:off x="9513772" y="2857798"/>
            <a:ext cx="250036" cy="250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1" name="Shape 271"/>
          <p:cNvSpPr/>
          <p:nvPr/>
        </p:nvSpPr>
        <p:spPr>
          <a:xfrm flipH="1">
            <a:off x="10385908" y="5039655"/>
            <a:ext cx="250037" cy="250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2" name="Shape 272"/>
          <p:cNvSpPr/>
          <p:nvPr/>
        </p:nvSpPr>
        <p:spPr>
          <a:xfrm flipH="1">
            <a:off x="10525948" y="2599455"/>
            <a:ext cx="258345" cy="258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3" name="Shape 273"/>
          <p:cNvSpPr/>
          <p:nvPr/>
        </p:nvSpPr>
        <p:spPr>
          <a:xfrm>
            <a:off x="11076134" y="1894488"/>
            <a:ext cx="208553" cy="208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4" name="Shape 274"/>
          <p:cNvSpPr/>
          <p:nvPr/>
        </p:nvSpPr>
        <p:spPr>
          <a:xfrm flipH="1">
            <a:off x="624207" y="5979917"/>
            <a:ext cx="305663" cy="563553"/>
          </a:xfrm>
          <a:prstGeom prst="line">
            <a:avLst/>
          </a:prstGeom>
          <a:ln w="6350">
            <a:solidFill>
              <a:srgbClr val="BFBFBF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cxnSp>
        <p:nvCxnSpPr>
          <p:cNvPr id="275" name="Connector 275"/>
          <p:cNvCxnSpPr>
            <a:stCxn id="284" idx="0"/>
            <a:endCxn id="288" idx="0"/>
          </p:cNvCxnSpPr>
          <p:nvPr/>
        </p:nvCxnSpPr>
        <p:spPr>
          <a:xfrm flipV="1">
            <a:off x="727216" y="266354"/>
            <a:ext cx="525073" cy="466858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76" name="Connector 276"/>
          <p:cNvCxnSpPr>
            <a:stCxn id="293" idx="0"/>
            <a:endCxn id="284" idx="0"/>
          </p:cNvCxnSpPr>
          <p:nvPr/>
        </p:nvCxnSpPr>
        <p:spPr>
          <a:xfrm flipH="1" flipV="1">
            <a:off x="727216" y="733211"/>
            <a:ext cx="263016" cy="1265554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77" name="Connector 277"/>
          <p:cNvCxnSpPr>
            <a:stCxn id="285" idx="0"/>
            <a:endCxn id="293" idx="0"/>
          </p:cNvCxnSpPr>
          <p:nvPr/>
        </p:nvCxnSpPr>
        <p:spPr>
          <a:xfrm flipV="1">
            <a:off x="536959" y="1998764"/>
            <a:ext cx="453273" cy="62372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78" name="Connector 278"/>
          <p:cNvCxnSpPr>
            <a:stCxn id="282" idx="0"/>
            <a:endCxn id="287" idx="0"/>
          </p:cNvCxnSpPr>
          <p:nvPr/>
        </p:nvCxnSpPr>
        <p:spPr>
          <a:xfrm flipH="1" flipV="1">
            <a:off x="415493" y="4960685"/>
            <a:ext cx="463888" cy="968745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cxnSp>
        <p:nvCxnSpPr>
          <p:cNvPr id="279" name="Connector 279"/>
          <p:cNvCxnSpPr>
            <a:stCxn id="287" idx="0"/>
            <a:endCxn id="286" idx="0"/>
          </p:cNvCxnSpPr>
          <p:nvPr/>
        </p:nvCxnSpPr>
        <p:spPr>
          <a:xfrm flipV="1">
            <a:off x="415493" y="3870535"/>
            <a:ext cx="514110" cy="1090151"/>
          </a:xfrm>
          <a:prstGeom prst="straightConnector1">
            <a:avLst/>
          </a:prstGeom>
          <a:ln w="6350">
            <a:solidFill>
              <a:srgbClr val="BFBFBF"/>
            </a:solidFill>
            <a:miter/>
          </a:ln>
        </p:spPr>
      </p:cxnSp>
      <p:sp>
        <p:nvSpPr>
          <p:cNvPr id="280" name="Shape 280"/>
          <p:cNvSpPr/>
          <p:nvPr/>
        </p:nvSpPr>
        <p:spPr>
          <a:xfrm>
            <a:off x="145564" y="857864"/>
            <a:ext cx="179394" cy="179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1" name="Shape 281"/>
          <p:cNvSpPr/>
          <p:nvPr/>
        </p:nvSpPr>
        <p:spPr>
          <a:xfrm>
            <a:off x="-146376" y="6011657"/>
            <a:ext cx="250037" cy="250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2" name="Shape 282"/>
          <p:cNvSpPr/>
          <p:nvPr/>
        </p:nvSpPr>
        <p:spPr>
          <a:xfrm>
            <a:off x="807979" y="5858028"/>
            <a:ext cx="142803" cy="142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3" name="Shape 283"/>
          <p:cNvSpPr/>
          <p:nvPr/>
        </p:nvSpPr>
        <p:spPr>
          <a:xfrm>
            <a:off x="1505452" y="804757"/>
            <a:ext cx="142803" cy="142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4" name="Shape 284"/>
          <p:cNvSpPr/>
          <p:nvPr/>
        </p:nvSpPr>
        <p:spPr>
          <a:xfrm>
            <a:off x="649848" y="655843"/>
            <a:ext cx="154737" cy="154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5" name="Shape 285"/>
          <p:cNvSpPr/>
          <p:nvPr/>
        </p:nvSpPr>
        <p:spPr>
          <a:xfrm>
            <a:off x="449710" y="2535239"/>
            <a:ext cx="174499" cy="174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6" name="Shape 286"/>
          <p:cNvSpPr/>
          <p:nvPr/>
        </p:nvSpPr>
        <p:spPr>
          <a:xfrm>
            <a:off x="804584" y="3745517"/>
            <a:ext cx="250037" cy="250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6A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7" name="Shape 287"/>
          <p:cNvSpPr/>
          <p:nvPr/>
        </p:nvSpPr>
        <p:spPr>
          <a:xfrm>
            <a:off x="325797" y="4870989"/>
            <a:ext cx="179393" cy="179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8" name="Shape 288"/>
          <p:cNvSpPr/>
          <p:nvPr/>
        </p:nvSpPr>
        <p:spPr>
          <a:xfrm>
            <a:off x="1174920" y="188986"/>
            <a:ext cx="154737" cy="154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9" name="Shape 289"/>
          <p:cNvSpPr/>
          <p:nvPr/>
        </p:nvSpPr>
        <p:spPr>
          <a:xfrm>
            <a:off x="1252287" y="4268165"/>
            <a:ext cx="154738" cy="154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0" name="Shape 290"/>
          <p:cNvSpPr/>
          <p:nvPr/>
        </p:nvSpPr>
        <p:spPr>
          <a:xfrm>
            <a:off x="2406833" y="2857798"/>
            <a:ext cx="250037" cy="250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1" name="Shape 291"/>
          <p:cNvSpPr/>
          <p:nvPr/>
        </p:nvSpPr>
        <p:spPr>
          <a:xfrm>
            <a:off x="1534697" y="5039655"/>
            <a:ext cx="250037" cy="250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2" name="Shape 292"/>
          <p:cNvSpPr/>
          <p:nvPr/>
        </p:nvSpPr>
        <p:spPr>
          <a:xfrm>
            <a:off x="1386349" y="2599455"/>
            <a:ext cx="258344" cy="258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7F7F7"/>
          </a:solidFill>
          <a:ln w="12700">
            <a:solidFill>
              <a:srgbClr val="808080"/>
            </a:solidFill>
            <a:miter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3" name="Shape 293"/>
          <p:cNvSpPr/>
          <p:nvPr/>
        </p:nvSpPr>
        <p:spPr>
          <a:xfrm flipH="1">
            <a:off x="885955" y="1894488"/>
            <a:ext cx="208553" cy="208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4" name="Shape 294"/>
          <p:cNvSpPr/>
          <p:nvPr/>
        </p:nvSpPr>
        <p:spPr>
          <a:xfrm>
            <a:off x="2316482" y="3373377"/>
            <a:ext cx="179393" cy="179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5" name="Shape 295"/>
          <p:cNvSpPr/>
          <p:nvPr/>
        </p:nvSpPr>
        <p:spPr>
          <a:xfrm>
            <a:off x="3819380" y="3373377"/>
            <a:ext cx="179393" cy="179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6" name="Shape 296"/>
          <p:cNvSpPr/>
          <p:nvPr/>
        </p:nvSpPr>
        <p:spPr>
          <a:xfrm>
            <a:off x="5528126" y="3376888"/>
            <a:ext cx="179393" cy="179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7" name="Shape 297"/>
          <p:cNvSpPr/>
          <p:nvPr/>
        </p:nvSpPr>
        <p:spPr>
          <a:xfrm>
            <a:off x="7173359" y="3347773"/>
            <a:ext cx="179393" cy="179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8" name="Shape 298"/>
          <p:cNvSpPr/>
          <p:nvPr/>
        </p:nvSpPr>
        <p:spPr>
          <a:xfrm>
            <a:off x="9239549" y="3347773"/>
            <a:ext cx="179393" cy="179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6262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9" name="Shape 299"/>
          <p:cNvSpPr/>
          <p:nvPr/>
        </p:nvSpPr>
        <p:spPr>
          <a:xfrm flipV="1">
            <a:off x="3909076" y="3460551"/>
            <a:ext cx="1" cy="1187908"/>
          </a:xfrm>
          <a:prstGeom prst="line">
            <a:avLst/>
          </a:prstGeom>
          <a:ln>
            <a:solidFill>
              <a:srgbClr val="595959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00" name="Shape 300"/>
          <p:cNvSpPr/>
          <p:nvPr/>
        </p:nvSpPr>
        <p:spPr>
          <a:xfrm flipV="1">
            <a:off x="9310807" y="2242001"/>
            <a:ext cx="1" cy="1187908"/>
          </a:xfrm>
          <a:prstGeom prst="line">
            <a:avLst/>
          </a:prstGeom>
          <a:ln>
            <a:solidFill>
              <a:srgbClr val="595959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01" name="Shape 301"/>
          <p:cNvSpPr/>
          <p:nvPr/>
        </p:nvSpPr>
        <p:spPr>
          <a:xfrm flipV="1">
            <a:off x="7263055" y="3506670"/>
            <a:ext cx="1" cy="1187908"/>
          </a:xfrm>
          <a:prstGeom prst="line">
            <a:avLst/>
          </a:prstGeom>
          <a:ln>
            <a:solidFill>
              <a:srgbClr val="595959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02" name="Shape 302"/>
          <p:cNvSpPr/>
          <p:nvPr/>
        </p:nvSpPr>
        <p:spPr>
          <a:xfrm flipV="1">
            <a:off x="5597980" y="2318762"/>
            <a:ext cx="1" cy="1187908"/>
          </a:xfrm>
          <a:prstGeom prst="line">
            <a:avLst/>
          </a:prstGeom>
          <a:ln>
            <a:solidFill>
              <a:srgbClr val="595959"/>
            </a:solidFill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03" name="Shape 303"/>
          <p:cNvSpPr/>
          <p:nvPr/>
        </p:nvSpPr>
        <p:spPr>
          <a:xfrm>
            <a:off x="1696436" y="1636237"/>
            <a:ext cx="1604326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粒子系统</a:t>
            </a:r>
          </a:p>
        </p:txBody>
      </p:sp>
      <p:sp>
        <p:nvSpPr>
          <p:cNvPr id="304" name="Shape 304"/>
          <p:cNvSpPr/>
          <p:nvPr/>
        </p:nvSpPr>
        <p:spPr>
          <a:xfrm>
            <a:off x="1963516" y="3633646"/>
            <a:ext cx="929337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张萌杰</a:t>
            </a:r>
          </a:p>
        </p:txBody>
      </p:sp>
      <p:sp>
        <p:nvSpPr>
          <p:cNvPr id="305" name="Shape 305"/>
          <p:cNvSpPr/>
          <p:nvPr/>
        </p:nvSpPr>
        <p:spPr>
          <a:xfrm>
            <a:off x="3444407" y="2787332"/>
            <a:ext cx="92933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杨羽菲</a:t>
            </a:r>
          </a:p>
        </p:txBody>
      </p:sp>
      <p:sp>
        <p:nvSpPr>
          <p:cNvPr id="306" name="Shape 306"/>
          <p:cNvSpPr/>
          <p:nvPr/>
        </p:nvSpPr>
        <p:spPr>
          <a:xfrm>
            <a:off x="5136196" y="3685869"/>
            <a:ext cx="92933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张漫榕</a:t>
            </a:r>
          </a:p>
        </p:txBody>
      </p:sp>
      <p:sp>
        <p:nvSpPr>
          <p:cNvPr id="307" name="Shape 307"/>
          <p:cNvSpPr/>
          <p:nvPr/>
        </p:nvSpPr>
        <p:spPr>
          <a:xfrm>
            <a:off x="6841634" y="2871960"/>
            <a:ext cx="92933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周蕊雨</a:t>
            </a:r>
          </a:p>
        </p:txBody>
      </p:sp>
      <p:sp>
        <p:nvSpPr>
          <p:cNvPr id="308" name="Shape 308"/>
          <p:cNvSpPr/>
          <p:nvPr/>
        </p:nvSpPr>
        <p:spPr>
          <a:xfrm>
            <a:off x="8875768" y="3633646"/>
            <a:ext cx="92933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t>刘钧元</a:t>
            </a:r>
          </a:p>
        </p:txBody>
      </p:sp>
      <p:sp>
        <p:nvSpPr>
          <p:cNvPr id="309" name="Shape 309"/>
          <p:cNvSpPr/>
          <p:nvPr/>
        </p:nvSpPr>
        <p:spPr>
          <a:xfrm>
            <a:off x="3244315" y="4777035"/>
            <a:ext cx="1604326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rPr b="1" sz="2400"/>
              <a:t>天空盒</a:t>
            </a:r>
            <a:endParaRPr b="1" sz="2400"/>
          </a:p>
          <a:p>
            <a:pPr lvl="0"/>
            <a:r>
              <a:rPr b="1" sz="2400"/>
              <a:t>流体模拟</a:t>
            </a:r>
          </a:p>
        </p:txBody>
      </p:sp>
      <p:sp>
        <p:nvSpPr>
          <p:cNvPr id="310" name="Shape 310"/>
          <p:cNvSpPr/>
          <p:nvPr/>
        </p:nvSpPr>
        <p:spPr>
          <a:xfrm>
            <a:off x="6673515" y="4763777"/>
            <a:ext cx="1604326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rPr b="1" sz="2400"/>
              <a:t>文字显示</a:t>
            </a:r>
            <a:endParaRPr b="1" sz="2400"/>
          </a:p>
          <a:p>
            <a:pPr lvl="0"/>
            <a:r>
              <a:rPr b="1" sz="2400"/>
              <a:t>复杂光照</a:t>
            </a:r>
          </a:p>
        </p:txBody>
      </p:sp>
      <p:sp>
        <p:nvSpPr>
          <p:cNvPr id="311" name="Shape 311"/>
          <p:cNvSpPr/>
          <p:nvPr/>
        </p:nvSpPr>
        <p:spPr>
          <a:xfrm>
            <a:off x="3974453" y="1411004"/>
            <a:ext cx="3331850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rPr b="1" sz="2400"/>
              <a:t>重力系统、碰撞检测</a:t>
            </a:r>
            <a:endParaRPr b="1" sz="2400"/>
          </a:p>
          <a:p>
            <a:pPr lvl="0"/>
            <a:r>
              <a:rPr b="1" sz="2400"/>
              <a:t>           骨骼动画</a:t>
            </a:r>
          </a:p>
        </p:txBody>
      </p:sp>
      <p:sp>
        <p:nvSpPr>
          <p:cNvPr id="312" name="Shape 312"/>
          <p:cNvSpPr/>
          <p:nvPr/>
        </p:nvSpPr>
        <p:spPr>
          <a:xfrm>
            <a:off x="7724868" y="1176944"/>
            <a:ext cx="3139017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rPr b="1" sz="2400"/>
              <a:t>模板测试、布料模拟</a:t>
            </a:r>
            <a:endParaRPr b="1" sz="2400"/>
          </a:p>
          <a:p>
            <a:pPr lvl="0"/>
            <a:r>
              <a:rPr b="1" sz="2400"/>
              <a:t>            抗锯齿</a:t>
            </a:r>
          </a:p>
        </p:txBody>
      </p:sp>
    </p:spTree>
  </p:cSld>
  <p:clrMapOvr>
    <a:masterClrMapping/>
  </p:clrMapOvr>
  <p:transition spd="med" advClick="0" advTm="0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2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7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nodeType="after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nodeType="afterEffect" presetClass="entr" presetSubtype="32" presetID="4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15" dur="2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nodeType="afterEffect" presetClass="entr" presetSubtype="0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nodeType="afterEffect" presetClass="entr" presetSubtype="32" presetID="4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23" dur="2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nodeType="afterEffect" presetClass="entr" presetSubtype="32" presetID="4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27" dur="2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nodeType="afterEffect" presetClass="entr" presetSubtype="32" presetID="4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31" dur="2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500"/>
                            </p:stCondLst>
                            <p:childTnLst>
                              <p:par>
                                <p:cTn id="33" nodeType="afterEffect" presetClass="entr" presetSubtype="32" presetID="4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35" dur="2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1500"/>
                            </p:stCondLst>
                            <p:childTnLst>
                              <p:par>
                                <p:cTn id="37" nodeType="afterEffect" presetClass="entr" presetSubtype="32" presetID="4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39" dur="2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500"/>
                            </p:stCondLst>
                            <p:childTnLst>
                              <p:par>
                                <p:cTn id="41" nodeType="afterEffect" presetClass="entr" presetSubtype="1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4500"/>
                            </p:stCondLst>
                            <p:childTnLst>
                              <p:par>
                                <p:cTn id="46" nodeType="afterEffect" presetClass="entr" presetSubtype="1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500"/>
                            </p:stCondLst>
                            <p:childTnLst>
                              <p:par>
                                <p:cTn id="51" nodeType="afterEffect" presetClass="entr" presetSubtype="1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500"/>
                            </p:stCondLst>
                            <p:childTnLst>
                              <p:par>
                                <p:cTn id="56" nodeType="afterEffect" presetClass="entr" presetSubtype="1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500"/>
                            </p:stCondLst>
                            <p:childTnLst>
                              <p:par>
                                <p:cTn id="61" nodeType="afterEffect" presetClass="entr" presetSubtype="1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8500"/>
                            </p:stCondLst>
                            <p:childTnLst>
                              <p:par>
                                <p:cTn id="66" nodeType="afterEffect" presetClass="entr" presetSubtype="1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9500"/>
                            </p:stCondLst>
                            <p:childTnLst>
                              <p:par>
                                <p:cTn id="71" nodeType="afterEffect" presetClass="entr" presetSubtype="1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500"/>
                            </p:stCondLst>
                            <p:childTnLst>
                              <p:par>
                                <p:cTn id="76" nodeType="afterEffect" presetClass="entr" presetSubtype="1" presetID="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1500"/>
                            </p:stCondLst>
                            <p:childTnLst>
                              <p:par>
                                <p:cTn id="81" nodeType="afterEffect" presetClass="entr" presetSubtype="1" presetID="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2500"/>
                            </p:stCondLst>
                            <p:childTnLst>
                              <p:par>
                                <p:cTn id="86" nodeType="afterEffect" presetClass="entr" presetSubtype="1" presetID="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2" grpId="19"/>
      <p:bldP build="whole" bldLvl="1" animBg="1" rev="0" advAuto="0" spid="252" grpId="1"/>
      <p:bldP build="whole" bldLvl="1" animBg="1" rev="0" advAuto="0" spid="309" grpId="13"/>
      <p:bldP build="whole" bldLvl="1" animBg="1" rev="0" advAuto="0" spid="300" grpId="7"/>
      <p:bldP build="whole" bldLvl="1" animBg="1" rev="0" advAuto="0" spid="302" grpId="9"/>
      <p:bldP build="whole" bldLvl="1" animBg="1" rev="0" advAuto="0" spid="310" grpId="17"/>
      <p:bldP build="whole" bldLvl="1" animBg="1" rev="0" advAuto="0" spid="306" grpId="14"/>
      <p:bldP build="whole" bldLvl="1" animBg="1" rev="0" advAuto="0" spid="304" grpId="10"/>
      <p:bldP build="whole" bldLvl="1" animBg="1" rev="0" advAuto="0" spid="253" grpId="2"/>
      <p:bldP build="whole" bldLvl="1" animBg="1" rev="0" advAuto="0" spid="249" grpId="3"/>
      <p:bldP build="whole" bldLvl="1" animBg="1" rev="0" advAuto="0" spid="299" grpId="6"/>
      <p:bldP build="whole" bldLvl="1" animBg="1" rev="0" advAuto="0" spid="301" grpId="8"/>
      <p:bldP build="whole" bldLvl="1" animBg="1" rev="0" advAuto="0" spid="251" grpId="5"/>
      <p:bldP build="whole" bldLvl="1" animBg="1" rev="0" advAuto="0" spid="303" grpId="11"/>
      <p:bldP build="whole" bldLvl="1" animBg="1" rev="0" advAuto="0" spid="305" grpId="12"/>
      <p:bldP build="whole" bldLvl="1" animBg="1" rev="0" advAuto="0" spid="311" grpId="15"/>
      <p:bldP build="whole" bldLvl="1" animBg="1" rev="0" advAuto="0" spid="307" grpId="16"/>
      <p:bldP build="whole" bldLvl="1" animBg="1" rev="0" advAuto="0" spid="308" grpId="18"/>
      <p:bldP build="whole" bldLvl="1" animBg="1" rev="0" advAuto="0" spid="250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318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14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17" name="Group 317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15" name="Shape 315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16" name="Shape 316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319" name="Shape 319"/>
          <p:cNvSpPr/>
          <p:nvPr/>
        </p:nvSpPr>
        <p:spPr>
          <a:xfrm>
            <a:off x="1035626" y="446727"/>
            <a:ext cx="4023005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粒子系统</a:t>
            </a:r>
          </a:p>
        </p:txBody>
      </p:sp>
      <p:pic>
        <p:nvPicPr>
          <p:cNvPr id="320" name="particl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3400" y="1338634"/>
            <a:ext cx="8585200" cy="48262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0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roup 326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22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25" name="Group 325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23" name="Shape 323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24" name="Shape 324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327" name="Shape 327"/>
          <p:cNvSpPr/>
          <p:nvPr/>
        </p:nvSpPr>
        <p:spPr>
          <a:xfrm>
            <a:off x="1035626" y="446727"/>
            <a:ext cx="4023005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天空盒</a:t>
            </a:r>
          </a:p>
        </p:txBody>
      </p:sp>
      <p:pic>
        <p:nvPicPr>
          <p:cNvPr id="328" name="skybox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3400" y="1338634"/>
            <a:ext cx="8585200" cy="48262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0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roup 334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30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33" name="Group 333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31" name="Shape 331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32" name="Shape 332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335" name="Shape 335"/>
          <p:cNvSpPr/>
          <p:nvPr/>
        </p:nvSpPr>
        <p:spPr>
          <a:xfrm>
            <a:off x="1035626" y="446727"/>
            <a:ext cx="4023005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流体模拟</a:t>
            </a:r>
          </a:p>
        </p:txBody>
      </p:sp>
      <p:pic>
        <p:nvPicPr>
          <p:cNvPr id="336" name="flui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6297" y="1340263"/>
            <a:ext cx="8579406" cy="48229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0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roup 342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38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41" name="Group 341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39" name="Shape 339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40" name="Shape 340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343" name="Shape 343"/>
          <p:cNvSpPr/>
          <p:nvPr/>
        </p:nvSpPr>
        <p:spPr>
          <a:xfrm>
            <a:off x="1162233" y="446727"/>
            <a:ext cx="4023006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碰撞检测和重力系统</a:t>
            </a:r>
          </a:p>
        </p:txBody>
      </p:sp>
      <p:sp>
        <p:nvSpPr>
          <p:cNvPr id="344" name="Shape 344"/>
          <p:cNvSpPr/>
          <p:nvPr/>
        </p:nvSpPr>
        <p:spPr>
          <a:xfrm rot="20291195">
            <a:off x="8634228" y="2970083"/>
            <a:ext cx="570566" cy="363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3547" y="0"/>
                </a:lnTo>
                <a:cubicBezTo>
                  <a:pt x="19279" y="8093"/>
                  <a:pt x="17535" y="6040"/>
                  <a:pt x="21600" y="10961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45" name="Shape 345"/>
          <p:cNvSpPr/>
          <p:nvPr/>
        </p:nvSpPr>
        <p:spPr>
          <a:xfrm>
            <a:off x="9127779" y="3151832"/>
            <a:ext cx="15265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800">
                <a:solidFill>
                  <a:srgbClr val="181717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800">
                <a:solidFill>
                  <a:srgbClr val="181717"/>
                </a:solidFill>
              </a:rPr>
              <a:t>重力系统</a:t>
            </a:r>
          </a:p>
        </p:txBody>
      </p:sp>
      <p:sp>
        <p:nvSpPr>
          <p:cNvPr id="346" name="Shape 346"/>
          <p:cNvSpPr/>
          <p:nvPr/>
        </p:nvSpPr>
        <p:spPr>
          <a:xfrm rot="20766099">
            <a:off x="2442321" y="1435259"/>
            <a:ext cx="570566" cy="363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3547" y="0"/>
                </a:lnTo>
                <a:cubicBezTo>
                  <a:pt x="19279" y="8093"/>
                  <a:pt x="17535" y="6040"/>
                  <a:pt x="21600" y="10961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47" name="Shape 347"/>
          <p:cNvSpPr/>
          <p:nvPr/>
        </p:nvSpPr>
        <p:spPr>
          <a:xfrm>
            <a:off x="3048190" y="1679388"/>
            <a:ext cx="33045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800">
                <a:solidFill>
                  <a:srgbClr val="181717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800">
                <a:solidFill>
                  <a:srgbClr val="181717"/>
                </a:solidFill>
              </a:rPr>
              <a:t>碰撞检测及碰撞处理</a:t>
            </a:r>
          </a:p>
        </p:txBody>
      </p:sp>
      <p:sp>
        <p:nvSpPr>
          <p:cNvPr id="348" name="Shape 348"/>
          <p:cNvSpPr/>
          <p:nvPr/>
        </p:nvSpPr>
        <p:spPr>
          <a:xfrm>
            <a:off x="8582480" y="3783805"/>
            <a:ext cx="2962687" cy="1837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>
              <a:lnSpc>
                <a:spcPct val="150000"/>
              </a:lnSpc>
            </a:pPr>
            <a:r>
              <a:t>在</a:t>
            </a:r>
            <a:r>
              <a:t>camera</a:t>
            </a:r>
            <a:r>
              <a:t>中设置三个变量：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起跳速度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重力加速度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下落速度</a:t>
            </a:r>
          </a:p>
        </p:txBody>
      </p:sp>
      <p:sp>
        <p:nvSpPr>
          <p:cNvPr id="349" name="Shape 349"/>
          <p:cNvSpPr/>
          <p:nvPr/>
        </p:nvSpPr>
        <p:spPr>
          <a:xfrm>
            <a:off x="2878040" y="2388124"/>
            <a:ext cx="2962688" cy="4123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>
              <a:lnSpc>
                <a:spcPct val="150000"/>
              </a:lnSpc>
            </a:pPr>
            <a:r>
              <a:t>基于</a:t>
            </a:r>
            <a:r>
              <a:t>AABB</a:t>
            </a:r>
            <a:r>
              <a:t>的碰撞检测：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假设物体由一个长方体的盒子包围着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边界重合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t>检测出碰撞</a:t>
            </a:r>
          </a:p>
          <a:p>
            <a:pPr lvl="0">
              <a:lnSpc>
                <a:spcPct val="150000"/>
              </a:lnSpc>
            </a:pPr>
          </a:p>
          <a:p>
            <a:pPr lvl="0">
              <a:lnSpc>
                <a:spcPct val="150000"/>
              </a:lnSpc>
            </a:pPr>
            <a:r>
              <a:t>碰撞处理：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判断碰撞的方向</a:t>
            </a:r>
          </a:p>
          <a:p>
            <a:pPr lvl="0" marL="285750" indent="-285750">
              <a:lnSpc>
                <a:spcPct val="150000"/>
              </a:lnSpc>
              <a:buSzPct val="100000"/>
              <a:buFont typeface="Wingdings"/>
              <a:buChar char="➢"/>
            </a:pPr>
            <a:r>
              <a:t>往相反的方向反弹</a:t>
            </a: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nodeType="afterEffect" presetClass="entr" presetSubtype="0" presetID="10" grpId="2" fill="hold">
                                  <p:stCondLst>
                                    <p:cond delay="723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23"/>
                            </p:stCondLst>
                            <p:childTnLst>
                              <p:par>
                                <p:cTn id="14" nodeType="afterEffect" presetClass="entr" presetSubtype="0" presetID="9" grpId="3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723"/>
                            </p:stCondLst>
                            <p:childTnLst>
                              <p:par>
                                <p:cTn id="18" nodeType="afterEffect" presetClass="entr" presetSubtype="0" presetID="10" grpId="4" fill="hold">
                                  <p:stCondLst>
                                    <p:cond delay="723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0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946"/>
                            </p:stCondLst>
                            <p:childTnLst>
                              <p:par>
                                <p:cTn id="22" nodeType="afterEffect" presetClass="entr" presetSubtype="0" presetID="9" grpId="5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446"/>
                            </p:stCondLst>
                            <p:childTnLst>
                              <p:par>
                                <p:cTn id="26" nodeType="afterEffect" presetClass="entr" presetSubtype="1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446"/>
                            </p:stCondLst>
                            <p:childTnLst>
                              <p:par>
                                <p:cTn id="31" nodeType="afterEffect" presetClass="entr" presetSubtype="1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4" grpId="2"/>
      <p:bldP build="whole" bldLvl="1" animBg="1" rev="0" advAuto="0" spid="346" grpId="4"/>
      <p:bldP build="whole" bldLvl="1" animBg="1" rev="0" advAuto="0" spid="343" grpId="1"/>
      <p:bldP build="whole" bldLvl="1" animBg="1" rev="0" advAuto="0" spid="349" grpId="7"/>
      <p:bldP build="whole" bldLvl="1" animBg="1" rev="0" advAuto="0" spid="348" grpId="6"/>
      <p:bldP build="whole" bldLvl="1" animBg="1" rev="0" advAuto="0" spid="347" grpId="5"/>
      <p:bldP build="whole" bldLvl="1" animBg="1" rev="0" advAuto="0" spid="345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roup 355"/>
          <p:cNvGrpSpPr/>
          <p:nvPr/>
        </p:nvGrpSpPr>
        <p:grpSpPr>
          <a:xfrm>
            <a:off x="-1" y="645506"/>
            <a:ext cx="4965701" cy="6212494"/>
            <a:chOff x="0" y="0"/>
            <a:chExt cx="4965700" cy="6212492"/>
          </a:xfrm>
        </p:grpSpPr>
        <p:pic>
          <p:nvPicPr>
            <p:cNvPr id="351" name="image5.png"/>
            <p:cNvPicPr/>
            <p:nvPr/>
          </p:nvPicPr>
          <p:blipFill>
            <a:blip r:embed="rId2">
              <a:extLst/>
            </a:blip>
            <a:srcRect l="25368" t="0" r="0" b="7591"/>
            <a:stretch>
              <a:fillRect/>
            </a:stretch>
          </p:blipFill>
          <p:spPr>
            <a:xfrm>
              <a:off x="0" y="64105"/>
              <a:ext cx="4965700" cy="6148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54" name="Group 354"/>
            <p:cNvGrpSpPr/>
            <p:nvPr/>
          </p:nvGrpSpPr>
          <p:grpSpPr>
            <a:xfrm>
              <a:off x="-1" y="-1"/>
              <a:ext cx="917382" cy="80965"/>
              <a:chOff x="0" y="0"/>
              <a:chExt cx="917381" cy="80964"/>
            </a:xfrm>
          </p:grpSpPr>
          <p:sp>
            <p:nvSpPr>
              <p:cNvPr id="352" name="Shape 352"/>
              <p:cNvSpPr/>
              <p:nvPr/>
            </p:nvSpPr>
            <p:spPr>
              <a:xfrm>
                <a:off x="836419" y="-1"/>
                <a:ext cx="80963" cy="8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912494"/>
              </a:p>
            </p:txBody>
          </p:sp>
          <p:sp>
            <p:nvSpPr>
              <p:cNvPr id="353" name="Shape 353"/>
              <p:cNvSpPr/>
              <p:nvPr/>
            </p:nvSpPr>
            <p:spPr>
              <a:xfrm>
                <a:off x="-1" y="64105"/>
                <a:ext cx="844063" cy="1"/>
              </a:xfrm>
              <a:prstGeom prst="line">
                <a:avLst/>
              </a:prstGeom>
              <a:solidFill>
                <a:srgbClr val="4472C4"/>
              </a:solidFill>
              <a:ln w="9525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2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sp>
        <p:nvSpPr>
          <p:cNvPr id="356" name="Shape 356"/>
          <p:cNvSpPr/>
          <p:nvPr/>
        </p:nvSpPr>
        <p:spPr>
          <a:xfrm>
            <a:off x="1035626" y="446727"/>
            <a:ext cx="4023005" cy="510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 lvl="0">
              <a:defRPr b="0" sz="1800"/>
            </a:pPr>
            <a:r>
              <a:rPr b="1" sz="2400"/>
              <a:t>骨骼动画</a:t>
            </a:r>
          </a:p>
        </p:txBody>
      </p:sp>
      <p:pic>
        <p:nvPicPr>
          <p:cNvPr id="357" name="image6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9680" y="4093371"/>
            <a:ext cx="2022320" cy="2764629"/>
          </a:xfrm>
          <a:prstGeom prst="rect">
            <a:avLst/>
          </a:prstGeom>
          <a:ln w="12700">
            <a:miter lim="400000"/>
          </a:ln>
        </p:spPr>
      </p:pic>
      <p:sp>
        <p:nvSpPr>
          <p:cNvPr id="358" name="Shape 358"/>
          <p:cNvSpPr/>
          <p:nvPr/>
        </p:nvSpPr>
        <p:spPr>
          <a:xfrm>
            <a:off x="1313452" y="1171276"/>
            <a:ext cx="10226276" cy="573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endParaRPr b="1" spc="300" sz="2000"/>
          </a:p>
          <a:p>
            <a:pPr lvl="0"/>
            <a:r>
              <a:rPr b="1" spc="300" sz="2000"/>
              <a:t>      </a:t>
            </a:r>
            <a:endParaRPr b="1" spc="300" sz="2000"/>
          </a:p>
          <a:p>
            <a:pPr lvl="0"/>
            <a:r>
              <a:rPr b="1" spc="300" sz="2000"/>
              <a:t>第一部分：加载顶点层次的骨骼信息。</a:t>
            </a:r>
            <a:endParaRPr b="1" spc="300" sz="2000"/>
          </a:p>
          <a:p>
            <a:pPr lvl="0"/>
            <a:r>
              <a:rPr b="1" spc="300" sz="2000"/>
              <a:t>              </a:t>
            </a:r>
            <a:r>
              <a:rPr b="1" spc="300" sz="2000"/>
              <a:t>骨骼是有层次的：除了根结点外，每块骨头都有一个父节点</a:t>
            </a:r>
            <a:endParaRPr b="1" spc="300" sz="2000"/>
          </a:p>
          <a:p>
            <a:pPr lvl="0"/>
            <a:r>
              <a:rPr b="1" spc="300" sz="2000"/>
              <a:t>              </a:t>
            </a:r>
            <a:r>
              <a:rPr b="1" spc="300" sz="2000"/>
              <a:t>顶点与骨骼对应，对应的骨骼权重之和应该是</a:t>
            </a:r>
            <a:r>
              <a:rPr b="1" spc="300" sz="2000"/>
              <a:t>1</a:t>
            </a:r>
            <a:endParaRPr b="1" spc="300" sz="2000"/>
          </a:p>
          <a:p>
            <a:pPr lvl="0"/>
            <a:r>
              <a:rPr b="1" spc="300" sz="2000"/>
              <a:t>              </a:t>
            </a:r>
            <a:endParaRPr b="1" spc="300" sz="2000"/>
          </a:p>
          <a:p>
            <a:pPr lvl="0"/>
            <a:r>
              <a:rPr b="1" spc="300" sz="2000"/>
              <a:t>      </a:t>
            </a:r>
            <a:endParaRPr b="1" spc="300" sz="2000"/>
          </a:p>
          <a:p>
            <a:pPr lvl="0"/>
            <a:r>
              <a:rPr b="1" spc="300" sz="2000"/>
              <a:t>第二部分：计算传入着色器的每一帧的骨骼变换。</a:t>
            </a:r>
            <a:endParaRPr b="1" spc="300" sz="2000"/>
          </a:p>
          <a:p>
            <a:pPr lvl="0"/>
            <a:r>
              <a:rPr b="1" spc="300" sz="2000"/>
              <a:t>              </a:t>
            </a:r>
            <a:r>
              <a:rPr b="1" spc="300" sz="2000"/>
              <a:t>利用关键帧插值：使用</a:t>
            </a:r>
            <a:r>
              <a:rPr b="1" spc="300" sz="2000"/>
              <a:t>Assimp</a:t>
            </a:r>
            <a:r>
              <a:rPr b="1" spc="300" sz="2000"/>
              <a:t>库来完成插值，并标准化结果</a:t>
            </a:r>
            <a:endParaRPr b="1" spc="300" sz="2000"/>
          </a:p>
          <a:p>
            <a:pPr lvl="0"/>
            <a:endParaRPr b="1" spc="300" sz="2000"/>
          </a:p>
          <a:p>
            <a:pPr lvl="0"/>
            <a:endParaRPr b="1" spc="300" sz="2000"/>
          </a:p>
          <a:p>
            <a:pPr lvl="0"/>
            <a:r>
              <a:rPr b="1" spc="300" sz="2000"/>
              <a:t>最终的变换计算：</a:t>
            </a:r>
            <a:endParaRPr b="1" spc="300" sz="2000"/>
          </a:p>
          <a:p>
            <a:pPr lvl="0"/>
            <a:r>
              <a:rPr b="1" spc="300" sz="2000"/>
              <a:t>        </a:t>
            </a:r>
            <a:r>
              <a:rPr b="1" spc="300" sz="2000"/>
              <a:t>从结点偏移量矩阵（把顶点从</a:t>
            </a:r>
            <a:r>
              <a:rPr b="1" spc="300" sz="2000"/>
              <a:t>mesh</a:t>
            </a:r>
            <a:r>
              <a:rPr b="1" spc="300" sz="2000"/>
              <a:t>的本地空间变换到节点</a:t>
            </a:r>
            <a:endParaRPr b="1" spc="300" sz="2000"/>
          </a:p>
          <a:p>
            <a:pPr lvl="0"/>
            <a:r>
              <a:rPr b="1" spc="300" sz="2000"/>
              <a:t>        </a:t>
            </a:r>
            <a:r>
              <a:rPr b="1" spc="300" sz="2000"/>
              <a:t>空间）开始，然后我们乘以所有结点父母的变换加上我们</a:t>
            </a:r>
            <a:endParaRPr b="1" spc="300" sz="2000"/>
          </a:p>
          <a:p>
            <a:pPr lvl="0"/>
            <a:r>
              <a:rPr b="1" spc="300" sz="2000"/>
              <a:t>        </a:t>
            </a:r>
            <a:r>
              <a:rPr b="1" spc="300" sz="2000"/>
              <a:t>根据动画时间计算的结点特定变换</a:t>
            </a:r>
            <a:r>
              <a:rPr b="1" spc="300" sz="2000"/>
              <a:t>     </a:t>
            </a:r>
            <a:endParaRPr b="1" spc="300" sz="2000"/>
          </a:p>
          <a:p>
            <a:pPr lvl="0"/>
            <a:endParaRPr b="1" spc="300" sz="2000"/>
          </a:p>
          <a:p>
            <a:pPr lvl="0"/>
            <a:r>
              <a:rPr b="1" spc="300" sz="2000"/>
              <a:t>      </a:t>
            </a: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6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4472C4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等线"/>
            <a:ea typeface="等线"/>
            <a:cs typeface="等线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4472C4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等线"/>
            <a:ea typeface="等线"/>
            <a:cs typeface="等线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4472C4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等线"/>
            <a:ea typeface="等线"/>
            <a:cs typeface="等线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4472C4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等线"/>
            <a:ea typeface="等线"/>
            <a:cs typeface="等线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